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8" r:id="rId2"/>
    <p:sldId id="289" r:id="rId3"/>
    <p:sldId id="286" r:id="rId4"/>
    <p:sldId id="256" r:id="rId5"/>
    <p:sldId id="264" r:id="rId6"/>
    <p:sldId id="265" r:id="rId7"/>
    <p:sldId id="266" r:id="rId8"/>
    <p:sldId id="257" r:id="rId9"/>
    <p:sldId id="258" r:id="rId10"/>
    <p:sldId id="259" r:id="rId11"/>
    <p:sldId id="261" r:id="rId12"/>
    <p:sldId id="262" r:id="rId13"/>
    <p:sldId id="263" r:id="rId14"/>
    <p:sldId id="267" r:id="rId15"/>
    <p:sldId id="268" r:id="rId16"/>
    <p:sldId id="290" r:id="rId17"/>
    <p:sldId id="269" r:id="rId18"/>
    <p:sldId id="291" r:id="rId19"/>
    <p:sldId id="270" r:id="rId20"/>
    <p:sldId id="271" r:id="rId21"/>
    <p:sldId id="272" r:id="rId22"/>
    <p:sldId id="273" r:id="rId23"/>
    <p:sldId id="274" r:id="rId24"/>
    <p:sldId id="275" r:id="rId25"/>
    <p:sldId id="292"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207" autoAdjust="0"/>
  </p:normalViewPr>
  <p:slideViewPr>
    <p:cSldViewPr snapToGrid="0">
      <p:cViewPr varScale="1">
        <p:scale>
          <a:sx n="67" d="100"/>
          <a:sy n="67" d="100"/>
        </p:scale>
        <p:origin x="126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33372-540B-4BFA-BAC7-AD25445E09C0}" type="datetimeFigureOut">
              <a:rPr lang="zh-CN" altLang="en-US" smtClean="0"/>
              <a:t>2016/11/15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FD0B91-72AF-44A5-9022-8C91D06B51D0}" type="slidenum">
              <a:rPr lang="zh-CN" altLang="en-US" smtClean="0"/>
              <a:t>‹#›</a:t>
            </a:fld>
            <a:endParaRPr lang="zh-CN" altLang="en-US"/>
          </a:p>
        </p:txBody>
      </p:sp>
    </p:spTree>
    <p:extLst>
      <p:ext uri="{BB962C8B-B14F-4D97-AF65-F5344CB8AC3E}">
        <p14:creationId xmlns:p14="http://schemas.microsoft.com/office/powerpoint/2010/main" val="2325532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DFD0B91-72AF-44A5-9022-8C91D06B51D0}" type="slidenum">
              <a:rPr lang="zh-CN" altLang="en-US" smtClean="0"/>
              <a:t>3</a:t>
            </a:fld>
            <a:endParaRPr lang="zh-CN" altLang="en-US"/>
          </a:p>
        </p:txBody>
      </p:sp>
    </p:spTree>
    <p:extLst>
      <p:ext uri="{BB962C8B-B14F-4D97-AF65-F5344CB8AC3E}">
        <p14:creationId xmlns:p14="http://schemas.microsoft.com/office/powerpoint/2010/main" val="3652391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EA991C4C-3DC8-41B3-A80C-1F1C74661915}" type="slidenum">
              <a:rPr lang="zh-CN" altLang="en-US" smtClean="0"/>
              <a:t>12</a:t>
            </a:fld>
            <a:endParaRPr lang="zh-CN" altLang="en-US"/>
          </a:p>
        </p:txBody>
      </p:sp>
    </p:spTree>
    <p:extLst>
      <p:ext uri="{BB962C8B-B14F-4D97-AF65-F5344CB8AC3E}">
        <p14:creationId xmlns:p14="http://schemas.microsoft.com/office/powerpoint/2010/main" val="3279120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EA991C4C-3DC8-41B3-A80C-1F1C74661915}" type="slidenum">
              <a:rPr lang="zh-CN" altLang="en-US" smtClean="0"/>
              <a:t>13</a:t>
            </a:fld>
            <a:endParaRPr lang="zh-CN" altLang="en-US"/>
          </a:p>
        </p:txBody>
      </p:sp>
    </p:spTree>
    <p:extLst>
      <p:ext uri="{BB962C8B-B14F-4D97-AF65-F5344CB8AC3E}">
        <p14:creationId xmlns:p14="http://schemas.microsoft.com/office/powerpoint/2010/main" val="2910907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1F25B382-47EE-4422-9B28-7C14829844EA}" type="slidenum">
              <a:rPr lang="zh-CN" altLang="en-US" smtClean="0"/>
              <a:t>14</a:t>
            </a:fld>
            <a:endParaRPr lang="zh-CN" altLang="en-US"/>
          </a:p>
        </p:txBody>
      </p:sp>
    </p:spTree>
    <p:extLst>
      <p:ext uri="{BB962C8B-B14F-4D97-AF65-F5344CB8AC3E}">
        <p14:creationId xmlns:p14="http://schemas.microsoft.com/office/powerpoint/2010/main" val="1062516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1F25B382-47EE-4422-9B28-7C14829844EA}" type="slidenum">
              <a:rPr lang="zh-CN" altLang="en-US" smtClean="0"/>
              <a:t>15</a:t>
            </a:fld>
            <a:endParaRPr lang="zh-CN" altLang="en-US"/>
          </a:p>
        </p:txBody>
      </p:sp>
    </p:spTree>
    <p:extLst>
      <p:ext uri="{BB962C8B-B14F-4D97-AF65-F5344CB8AC3E}">
        <p14:creationId xmlns:p14="http://schemas.microsoft.com/office/powerpoint/2010/main" val="3059832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25B382-47EE-4422-9B28-7C14829844EA}" type="slidenum">
              <a:rPr lang="zh-CN" altLang="en-US" smtClean="0"/>
              <a:t>16</a:t>
            </a:fld>
            <a:endParaRPr lang="zh-CN" altLang="en-US"/>
          </a:p>
        </p:txBody>
      </p:sp>
    </p:spTree>
    <p:extLst>
      <p:ext uri="{BB962C8B-B14F-4D97-AF65-F5344CB8AC3E}">
        <p14:creationId xmlns:p14="http://schemas.microsoft.com/office/powerpoint/2010/main" val="1538256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25B382-47EE-4422-9B28-7C14829844EA}" type="slidenum">
              <a:rPr lang="zh-CN" altLang="en-US" smtClean="0"/>
              <a:t>17</a:t>
            </a:fld>
            <a:endParaRPr lang="zh-CN" altLang="en-US"/>
          </a:p>
        </p:txBody>
      </p:sp>
    </p:spTree>
    <p:extLst>
      <p:ext uri="{BB962C8B-B14F-4D97-AF65-F5344CB8AC3E}">
        <p14:creationId xmlns:p14="http://schemas.microsoft.com/office/powerpoint/2010/main" val="3238278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25B382-47EE-4422-9B28-7C14829844EA}" type="slidenum">
              <a:rPr lang="zh-CN" altLang="en-US" smtClean="0"/>
              <a:t>18</a:t>
            </a:fld>
            <a:endParaRPr lang="zh-CN" altLang="en-US"/>
          </a:p>
        </p:txBody>
      </p:sp>
    </p:spTree>
    <p:extLst>
      <p:ext uri="{BB962C8B-B14F-4D97-AF65-F5344CB8AC3E}">
        <p14:creationId xmlns:p14="http://schemas.microsoft.com/office/powerpoint/2010/main" val="2365251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DFD0B91-72AF-44A5-9022-8C91D06B51D0}" type="slidenum">
              <a:rPr lang="zh-CN" altLang="en-US" smtClean="0"/>
              <a:t>19</a:t>
            </a:fld>
            <a:endParaRPr lang="zh-CN" altLang="en-US"/>
          </a:p>
        </p:txBody>
      </p:sp>
    </p:spTree>
    <p:extLst>
      <p:ext uri="{BB962C8B-B14F-4D97-AF65-F5344CB8AC3E}">
        <p14:creationId xmlns:p14="http://schemas.microsoft.com/office/powerpoint/2010/main" val="804307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DFD0B91-72AF-44A5-9022-8C91D06B51D0}" type="slidenum">
              <a:rPr lang="zh-CN" altLang="en-US" smtClean="0"/>
              <a:t>20</a:t>
            </a:fld>
            <a:endParaRPr lang="zh-CN" altLang="en-US"/>
          </a:p>
        </p:txBody>
      </p:sp>
    </p:spTree>
    <p:extLst>
      <p:ext uri="{BB962C8B-B14F-4D97-AF65-F5344CB8AC3E}">
        <p14:creationId xmlns:p14="http://schemas.microsoft.com/office/powerpoint/2010/main" val="3597760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8DFD0B91-72AF-44A5-9022-8C91D06B51D0}" type="slidenum">
              <a:rPr lang="zh-CN" altLang="en-US" smtClean="0"/>
              <a:t>22</a:t>
            </a:fld>
            <a:endParaRPr lang="zh-CN" altLang="en-US"/>
          </a:p>
        </p:txBody>
      </p:sp>
    </p:spTree>
    <p:extLst>
      <p:ext uri="{BB962C8B-B14F-4D97-AF65-F5344CB8AC3E}">
        <p14:creationId xmlns:p14="http://schemas.microsoft.com/office/powerpoint/2010/main" val="605833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DFD0B91-72AF-44A5-9022-8C91D06B51D0}" type="slidenum">
              <a:rPr lang="zh-CN" altLang="en-US" smtClean="0"/>
              <a:t>4</a:t>
            </a:fld>
            <a:endParaRPr lang="zh-CN" altLang="en-US"/>
          </a:p>
        </p:txBody>
      </p:sp>
    </p:spTree>
    <p:extLst>
      <p:ext uri="{BB962C8B-B14F-4D97-AF65-F5344CB8AC3E}">
        <p14:creationId xmlns:p14="http://schemas.microsoft.com/office/powerpoint/2010/main" val="920540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8DFD0B91-72AF-44A5-9022-8C91D06B51D0}" type="slidenum">
              <a:rPr lang="zh-CN" altLang="en-US" smtClean="0"/>
              <a:t>25</a:t>
            </a:fld>
            <a:endParaRPr lang="zh-CN" altLang="en-US"/>
          </a:p>
        </p:txBody>
      </p:sp>
    </p:spTree>
    <p:extLst>
      <p:ext uri="{BB962C8B-B14F-4D97-AF65-F5344CB8AC3E}">
        <p14:creationId xmlns:p14="http://schemas.microsoft.com/office/powerpoint/2010/main" val="4291941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8DFD0B91-72AF-44A5-9022-8C91D06B51D0}" type="slidenum">
              <a:rPr lang="zh-CN" altLang="en-US" smtClean="0"/>
              <a:t>5</a:t>
            </a:fld>
            <a:endParaRPr lang="zh-CN" altLang="en-US"/>
          </a:p>
        </p:txBody>
      </p:sp>
    </p:spTree>
    <p:extLst>
      <p:ext uri="{BB962C8B-B14F-4D97-AF65-F5344CB8AC3E}">
        <p14:creationId xmlns:p14="http://schemas.microsoft.com/office/powerpoint/2010/main" val="1761009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8DFD0B91-72AF-44A5-9022-8C91D06B51D0}" type="slidenum">
              <a:rPr lang="zh-CN" altLang="en-US" smtClean="0"/>
              <a:t>6</a:t>
            </a:fld>
            <a:endParaRPr lang="zh-CN" altLang="en-US"/>
          </a:p>
        </p:txBody>
      </p:sp>
    </p:spTree>
    <p:extLst>
      <p:ext uri="{BB962C8B-B14F-4D97-AF65-F5344CB8AC3E}">
        <p14:creationId xmlns:p14="http://schemas.microsoft.com/office/powerpoint/2010/main" val="3484175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DFD0B91-72AF-44A5-9022-8C91D06B51D0}" type="slidenum">
              <a:rPr lang="zh-CN" altLang="en-US" smtClean="0"/>
              <a:t>7</a:t>
            </a:fld>
            <a:endParaRPr lang="zh-CN" altLang="en-US"/>
          </a:p>
        </p:txBody>
      </p:sp>
    </p:spTree>
    <p:extLst>
      <p:ext uri="{BB962C8B-B14F-4D97-AF65-F5344CB8AC3E}">
        <p14:creationId xmlns:p14="http://schemas.microsoft.com/office/powerpoint/2010/main" val="1408901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8DFD0B91-72AF-44A5-9022-8C91D06B51D0}" type="slidenum">
              <a:rPr lang="zh-CN" altLang="en-US" smtClean="0"/>
              <a:t>8</a:t>
            </a:fld>
            <a:endParaRPr lang="zh-CN" altLang="en-US"/>
          </a:p>
        </p:txBody>
      </p:sp>
    </p:spTree>
    <p:extLst>
      <p:ext uri="{BB962C8B-B14F-4D97-AF65-F5344CB8AC3E}">
        <p14:creationId xmlns:p14="http://schemas.microsoft.com/office/powerpoint/2010/main" val="3734005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DFD0B91-72AF-44A5-9022-8C91D06B51D0}" type="slidenum">
              <a:rPr lang="zh-CN" altLang="en-US" smtClean="0"/>
              <a:t>9</a:t>
            </a:fld>
            <a:endParaRPr lang="zh-CN" altLang="en-US"/>
          </a:p>
        </p:txBody>
      </p:sp>
    </p:spTree>
    <p:extLst>
      <p:ext uri="{BB962C8B-B14F-4D97-AF65-F5344CB8AC3E}">
        <p14:creationId xmlns:p14="http://schemas.microsoft.com/office/powerpoint/2010/main" val="1705380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DFD0B91-72AF-44A5-9022-8C91D06B51D0}" type="slidenum">
              <a:rPr lang="zh-CN" altLang="en-US" smtClean="0"/>
              <a:t>10</a:t>
            </a:fld>
            <a:endParaRPr lang="zh-CN" altLang="en-US"/>
          </a:p>
        </p:txBody>
      </p:sp>
    </p:spTree>
    <p:extLst>
      <p:ext uri="{BB962C8B-B14F-4D97-AF65-F5344CB8AC3E}">
        <p14:creationId xmlns:p14="http://schemas.microsoft.com/office/powerpoint/2010/main" val="4098211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EA991C4C-3DC8-41B3-A80C-1F1C74661915}" type="slidenum">
              <a:rPr lang="zh-CN" altLang="en-US" smtClean="0"/>
              <a:t>11</a:t>
            </a:fld>
            <a:endParaRPr lang="zh-CN" altLang="en-US"/>
          </a:p>
        </p:txBody>
      </p:sp>
    </p:spTree>
    <p:extLst>
      <p:ext uri="{BB962C8B-B14F-4D97-AF65-F5344CB8AC3E}">
        <p14:creationId xmlns:p14="http://schemas.microsoft.com/office/powerpoint/2010/main" val="2927604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2924BC55-87E4-4953-BF75-0F4B11A44BE1}" type="datetimeFigureOut">
              <a:rPr lang="zh-CN" altLang="en-US" smtClean="0"/>
              <a:t>2016/11/15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F3B017-6891-42B0-8ED3-1EB1DC48EFA2}" type="slidenum">
              <a:rPr lang="zh-CN" altLang="en-US" smtClean="0"/>
              <a:t>‹#›</a:t>
            </a:fld>
            <a:endParaRPr lang="zh-CN" altLang="en-US"/>
          </a:p>
        </p:txBody>
      </p:sp>
    </p:spTree>
    <p:extLst>
      <p:ext uri="{BB962C8B-B14F-4D97-AF65-F5344CB8AC3E}">
        <p14:creationId xmlns:p14="http://schemas.microsoft.com/office/powerpoint/2010/main" val="1766936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924BC55-87E4-4953-BF75-0F4B11A44BE1}" type="datetimeFigureOut">
              <a:rPr lang="zh-CN" altLang="en-US" smtClean="0"/>
              <a:t>2016/11/15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F3B017-6891-42B0-8ED3-1EB1DC48EFA2}" type="slidenum">
              <a:rPr lang="zh-CN" altLang="en-US" smtClean="0"/>
              <a:t>‹#›</a:t>
            </a:fld>
            <a:endParaRPr lang="zh-CN" altLang="en-US"/>
          </a:p>
        </p:txBody>
      </p:sp>
    </p:spTree>
    <p:extLst>
      <p:ext uri="{BB962C8B-B14F-4D97-AF65-F5344CB8AC3E}">
        <p14:creationId xmlns:p14="http://schemas.microsoft.com/office/powerpoint/2010/main" val="255465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924BC55-87E4-4953-BF75-0F4B11A44BE1}" type="datetimeFigureOut">
              <a:rPr lang="zh-CN" altLang="en-US" smtClean="0"/>
              <a:t>2016/11/15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F3B017-6891-42B0-8ED3-1EB1DC48EFA2}" type="slidenum">
              <a:rPr lang="zh-CN" altLang="en-US" smtClean="0"/>
              <a:t>‹#›</a:t>
            </a:fld>
            <a:endParaRPr lang="zh-CN" altLang="en-US"/>
          </a:p>
        </p:txBody>
      </p:sp>
    </p:spTree>
    <p:extLst>
      <p:ext uri="{BB962C8B-B14F-4D97-AF65-F5344CB8AC3E}">
        <p14:creationId xmlns:p14="http://schemas.microsoft.com/office/powerpoint/2010/main" val="3031088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924BC55-87E4-4953-BF75-0F4B11A44BE1}" type="datetimeFigureOut">
              <a:rPr lang="zh-CN" altLang="en-US" smtClean="0"/>
              <a:t>2016/11/15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F3B017-6891-42B0-8ED3-1EB1DC48EFA2}" type="slidenum">
              <a:rPr lang="zh-CN" altLang="en-US" smtClean="0"/>
              <a:t>‹#›</a:t>
            </a:fld>
            <a:endParaRPr lang="zh-CN" altLang="en-US"/>
          </a:p>
        </p:txBody>
      </p:sp>
    </p:spTree>
    <p:extLst>
      <p:ext uri="{BB962C8B-B14F-4D97-AF65-F5344CB8AC3E}">
        <p14:creationId xmlns:p14="http://schemas.microsoft.com/office/powerpoint/2010/main" val="3359996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924BC55-87E4-4953-BF75-0F4B11A44BE1}" type="datetimeFigureOut">
              <a:rPr lang="zh-CN" altLang="en-US" smtClean="0"/>
              <a:t>2016/11/15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F3B017-6891-42B0-8ED3-1EB1DC48EFA2}" type="slidenum">
              <a:rPr lang="zh-CN" altLang="en-US" smtClean="0"/>
              <a:t>‹#›</a:t>
            </a:fld>
            <a:endParaRPr lang="zh-CN" altLang="en-US"/>
          </a:p>
        </p:txBody>
      </p:sp>
    </p:spTree>
    <p:extLst>
      <p:ext uri="{BB962C8B-B14F-4D97-AF65-F5344CB8AC3E}">
        <p14:creationId xmlns:p14="http://schemas.microsoft.com/office/powerpoint/2010/main" val="2761541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924BC55-87E4-4953-BF75-0F4B11A44BE1}" type="datetimeFigureOut">
              <a:rPr lang="zh-CN" altLang="en-US" smtClean="0"/>
              <a:t>2016/11/15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F3B017-6891-42B0-8ED3-1EB1DC48EFA2}" type="slidenum">
              <a:rPr lang="zh-CN" altLang="en-US" smtClean="0"/>
              <a:t>‹#›</a:t>
            </a:fld>
            <a:endParaRPr lang="zh-CN" altLang="en-US"/>
          </a:p>
        </p:txBody>
      </p:sp>
    </p:spTree>
    <p:extLst>
      <p:ext uri="{BB962C8B-B14F-4D97-AF65-F5344CB8AC3E}">
        <p14:creationId xmlns:p14="http://schemas.microsoft.com/office/powerpoint/2010/main" val="349422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924BC55-87E4-4953-BF75-0F4B11A44BE1}" type="datetimeFigureOut">
              <a:rPr lang="zh-CN" altLang="en-US" smtClean="0"/>
              <a:t>2016/11/15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9F3B017-6891-42B0-8ED3-1EB1DC48EFA2}" type="slidenum">
              <a:rPr lang="zh-CN" altLang="en-US" smtClean="0"/>
              <a:t>‹#›</a:t>
            </a:fld>
            <a:endParaRPr lang="zh-CN" altLang="en-US"/>
          </a:p>
        </p:txBody>
      </p:sp>
    </p:spTree>
    <p:extLst>
      <p:ext uri="{BB962C8B-B14F-4D97-AF65-F5344CB8AC3E}">
        <p14:creationId xmlns:p14="http://schemas.microsoft.com/office/powerpoint/2010/main" val="243758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924BC55-87E4-4953-BF75-0F4B11A44BE1}" type="datetimeFigureOut">
              <a:rPr lang="zh-CN" altLang="en-US" smtClean="0"/>
              <a:t>2016/11/15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9F3B017-6891-42B0-8ED3-1EB1DC48EFA2}" type="slidenum">
              <a:rPr lang="zh-CN" altLang="en-US" smtClean="0"/>
              <a:t>‹#›</a:t>
            </a:fld>
            <a:endParaRPr lang="zh-CN" altLang="en-US"/>
          </a:p>
        </p:txBody>
      </p:sp>
    </p:spTree>
    <p:extLst>
      <p:ext uri="{BB962C8B-B14F-4D97-AF65-F5344CB8AC3E}">
        <p14:creationId xmlns:p14="http://schemas.microsoft.com/office/powerpoint/2010/main" val="4137150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924BC55-87E4-4953-BF75-0F4B11A44BE1}" type="datetimeFigureOut">
              <a:rPr lang="zh-CN" altLang="en-US" smtClean="0"/>
              <a:t>2016/11/15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9F3B017-6891-42B0-8ED3-1EB1DC48EFA2}" type="slidenum">
              <a:rPr lang="zh-CN" altLang="en-US" smtClean="0"/>
              <a:t>‹#›</a:t>
            </a:fld>
            <a:endParaRPr lang="zh-CN" altLang="en-US"/>
          </a:p>
        </p:txBody>
      </p:sp>
    </p:spTree>
    <p:extLst>
      <p:ext uri="{BB962C8B-B14F-4D97-AF65-F5344CB8AC3E}">
        <p14:creationId xmlns:p14="http://schemas.microsoft.com/office/powerpoint/2010/main" val="3460077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924BC55-87E4-4953-BF75-0F4B11A44BE1}" type="datetimeFigureOut">
              <a:rPr lang="zh-CN" altLang="en-US" smtClean="0"/>
              <a:t>2016/11/15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F3B017-6891-42B0-8ED3-1EB1DC48EFA2}" type="slidenum">
              <a:rPr lang="zh-CN" altLang="en-US" smtClean="0"/>
              <a:t>‹#›</a:t>
            </a:fld>
            <a:endParaRPr lang="zh-CN" altLang="en-US"/>
          </a:p>
        </p:txBody>
      </p:sp>
    </p:spTree>
    <p:extLst>
      <p:ext uri="{BB962C8B-B14F-4D97-AF65-F5344CB8AC3E}">
        <p14:creationId xmlns:p14="http://schemas.microsoft.com/office/powerpoint/2010/main" val="3817551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924BC55-87E4-4953-BF75-0F4B11A44BE1}" type="datetimeFigureOut">
              <a:rPr lang="zh-CN" altLang="en-US" smtClean="0"/>
              <a:t>2016/11/15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F3B017-6891-42B0-8ED3-1EB1DC48EFA2}" type="slidenum">
              <a:rPr lang="zh-CN" altLang="en-US" smtClean="0"/>
              <a:t>‹#›</a:t>
            </a:fld>
            <a:endParaRPr lang="zh-CN" altLang="en-US"/>
          </a:p>
        </p:txBody>
      </p:sp>
    </p:spTree>
    <p:extLst>
      <p:ext uri="{BB962C8B-B14F-4D97-AF65-F5344CB8AC3E}">
        <p14:creationId xmlns:p14="http://schemas.microsoft.com/office/powerpoint/2010/main" val="2622568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4BC55-87E4-4953-BF75-0F4B11A44BE1}" type="datetimeFigureOut">
              <a:rPr lang="zh-CN" altLang="en-US" smtClean="0"/>
              <a:t>2016/11/15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3B017-6891-42B0-8ED3-1EB1DC48EFA2}" type="slidenum">
              <a:rPr lang="zh-CN" altLang="en-US" smtClean="0"/>
              <a:t>‹#›</a:t>
            </a:fld>
            <a:endParaRPr lang="zh-CN" altLang="en-US"/>
          </a:p>
        </p:txBody>
      </p:sp>
    </p:spTree>
    <p:extLst>
      <p:ext uri="{BB962C8B-B14F-4D97-AF65-F5344CB8AC3E}">
        <p14:creationId xmlns:p14="http://schemas.microsoft.com/office/powerpoint/2010/main" val="1060344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tmp"/><Relationship Id="rId4" Type="http://schemas.openxmlformats.org/officeDocument/2006/relationships/image" Target="../media/image19.tmp"/></Relationships>
</file>

<file path=ppt/slides/_rels/slide12.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tmp"/></Relationships>
</file>

<file path=ppt/slides/_rels/slide16.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tmp"/></Relationships>
</file>

<file path=ppt/slides/_rels/slide17.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tmp"/></Relationships>
</file>

<file path=ppt/slides/_rels/slide18.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tmp"/><Relationship Id="rId5" Type="http://schemas.openxmlformats.org/officeDocument/2006/relationships/image" Target="../media/image32.tmp"/><Relationship Id="rId4" Type="http://schemas.openxmlformats.org/officeDocument/2006/relationships/image" Target="../media/image31.tmp"/></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11480" y="1268730"/>
            <a:ext cx="11452860" cy="2308324"/>
          </a:xfrm>
          <a:prstGeom prst="rect">
            <a:avLst/>
          </a:prstGeom>
          <a:noFill/>
        </p:spPr>
        <p:txBody>
          <a:bodyPr wrap="square" rtlCol="0">
            <a:spAutoFit/>
          </a:bodyPr>
          <a:lstStyle/>
          <a:p>
            <a:pPr algn="ctr">
              <a:lnSpc>
                <a:spcPct val="150000"/>
              </a:lnSpc>
            </a:pPr>
            <a:r>
              <a:rPr lang="zh-CN" altLang="en-US" sz="4800" dirty="0">
                <a:solidFill>
                  <a:srgbClr val="C00000"/>
                </a:solidFill>
                <a:latin typeface="微软雅黑" panose="020B0503020204020204" pitchFamily="34" charset="-122"/>
                <a:ea typeface="微软雅黑" panose="020B0503020204020204" pitchFamily="34" charset="-122"/>
              </a:rPr>
              <a:t>冰表面的结构、物性及其相关研究</a:t>
            </a:r>
            <a:endParaRPr lang="en-US" altLang="zh-CN" sz="4800" dirty="0">
              <a:solidFill>
                <a:srgbClr val="C00000"/>
              </a:solidFill>
              <a:latin typeface="微软雅黑" panose="020B0503020204020204" pitchFamily="34" charset="-122"/>
              <a:ea typeface="微软雅黑" panose="020B0503020204020204" pitchFamily="34" charset="-122"/>
            </a:endParaRPr>
          </a:p>
          <a:p>
            <a:pPr algn="ctr">
              <a:lnSpc>
                <a:spcPct val="150000"/>
              </a:lnSpc>
            </a:pPr>
            <a:r>
              <a:rPr lang="en-US" altLang="zh-CN" sz="4800" dirty="0">
                <a:solidFill>
                  <a:srgbClr val="C00000"/>
                </a:solidFill>
                <a:latin typeface="微软雅黑" panose="020B0503020204020204" pitchFamily="34" charset="-122"/>
                <a:ea typeface="微软雅黑" panose="020B0503020204020204" pitchFamily="34" charset="-122"/>
              </a:rPr>
              <a:t>Ice surface</a:t>
            </a:r>
            <a:endParaRPr lang="zh-CN" altLang="en-US" sz="4800" dirty="0">
              <a:solidFill>
                <a:srgbClr val="C00000"/>
              </a:solidFill>
              <a:latin typeface="微软雅黑" panose="020B0503020204020204" pitchFamily="34" charset="-122"/>
              <a:ea typeface="微软雅黑" panose="020B0503020204020204" pitchFamily="34" charset="-122"/>
            </a:endParaRPr>
          </a:p>
        </p:txBody>
      </p:sp>
      <p:sp>
        <p:nvSpPr>
          <p:cNvPr id="6" name="文本框 4"/>
          <p:cNvSpPr txBox="1"/>
          <p:nvPr/>
        </p:nvSpPr>
        <p:spPr>
          <a:xfrm>
            <a:off x="2720340" y="4354246"/>
            <a:ext cx="6835140" cy="96128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2000" dirty="0">
                <a:latin typeface="微软雅黑" panose="020B0503020204020204" pitchFamily="34" charset="-122"/>
                <a:ea typeface="微软雅黑" panose="020B0503020204020204" pitchFamily="34" charset="-122"/>
              </a:rPr>
              <a:t>表面物理课程报告第六组</a:t>
            </a:r>
            <a:endParaRPr lang="en-US" altLang="zh-CN" sz="2000" dirty="0">
              <a:latin typeface="微软雅黑" panose="020B0503020204020204" pitchFamily="34" charset="-122"/>
              <a:ea typeface="微软雅黑" panose="020B0503020204020204" pitchFamily="34" charset="-122"/>
            </a:endParaRPr>
          </a:p>
          <a:p>
            <a:pPr algn="ctr">
              <a:lnSpc>
                <a:spcPct val="150000"/>
              </a:lnSpc>
            </a:pPr>
            <a:r>
              <a:rPr lang="zh-CN" altLang="en-US" sz="2000" dirty="0">
                <a:latin typeface="微软雅黑" panose="020B0503020204020204" pitchFamily="34" charset="-122"/>
                <a:ea typeface="微软雅黑" panose="020B0503020204020204" pitchFamily="34" charset="-122"/>
              </a:rPr>
              <a:t>谢春宇、周文洋、申宇鹏、李若宁、李明强、李瑜、蒋进</a:t>
            </a:r>
          </a:p>
        </p:txBody>
      </p:sp>
    </p:spTree>
    <p:extLst>
      <p:ext uri="{BB962C8B-B14F-4D97-AF65-F5344CB8AC3E}">
        <p14:creationId xmlns:p14="http://schemas.microsoft.com/office/powerpoint/2010/main" val="700797207"/>
      </p:ext>
    </p:extLst>
  </p:cSld>
  <p:clrMapOvr>
    <a:masterClrMapping/>
  </p:clrMapOvr>
  <mc:AlternateContent xmlns:mc="http://schemas.openxmlformats.org/markup-compatibility/2006" xmlns:p14="http://schemas.microsoft.com/office/powerpoint/2010/main">
    <mc:Choice Requires="p14">
      <p:transition spd="slow" p14:dur="2000" advTm="11941"/>
    </mc:Choice>
    <mc:Fallback xmlns="">
      <p:transition spd="slow" advTm="1194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63894"/>
            <a:ext cx="2724539" cy="531845"/>
          </a:xfrm>
          <a:prstGeom prst="rect">
            <a:avLst/>
          </a:prstGeom>
          <a:solidFill>
            <a:srgbClr val="8B0012"/>
          </a:solidFill>
          <a:ln>
            <a:solidFill>
              <a:srgbClr val="8B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3"/>
          <a:stretch>
            <a:fillRect/>
          </a:stretch>
        </p:blipFill>
        <p:spPr>
          <a:xfrm>
            <a:off x="805057" y="1315309"/>
            <a:ext cx="4970592" cy="4019372"/>
          </a:xfrm>
          <a:prstGeom prst="rect">
            <a:avLst/>
          </a:prstGeom>
        </p:spPr>
      </p:pic>
      <p:pic>
        <p:nvPicPr>
          <p:cNvPr id="11" name="图片 10"/>
          <p:cNvPicPr>
            <a:picLocks noChangeAspect="1"/>
          </p:cNvPicPr>
          <p:nvPr/>
        </p:nvPicPr>
        <p:blipFill>
          <a:blip r:embed="rId4"/>
          <a:stretch>
            <a:fillRect/>
          </a:stretch>
        </p:blipFill>
        <p:spPr>
          <a:xfrm>
            <a:off x="6093473" y="1219881"/>
            <a:ext cx="5305425" cy="4114800"/>
          </a:xfrm>
          <a:prstGeom prst="rect">
            <a:avLst/>
          </a:prstGeom>
        </p:spPr>
      </p:pic>
      <p:sp>
        <p:nvSpPr>
          <p:cNvPr id="6" name="文本框 5"/>
          <p:cNvSpPr txBox="1"/>
          <p:nvPr/>
        </p:nvSpPr>
        <p:spPr>
          <a:xfrm>
            <a:off x="0" y="438539"/>
            <a:ext cx="2724539"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冰表面的相关物性</a:t>
            </a:r>
          </a:p>
        </p:txBody>
      </p:sp>
      <p:sp>
        <p:nvSpPr>
          <p:cNvPr id="7" name="文本框 6"/>
          <p:cNvSpPr txBox="1"/>
          <p:nvPr/>
        </p:nvSpPr>
        <p:spPr>
          <a:xfrm>
            <a:off x="1238639" y="5775648"/>
            <a:ext cx="12020161" cy="52322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孙兆茹</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潘鼎</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徐莉梅</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王恩哥</a:t>
            </a: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冰表面结构及其物理特性的新探索</a:t>
            </a:r>
            <a:r>
              <a:rPr lang="en-US" altLang="zh-CN" sz="1400" dirty="0">
                <a:latin typeface="微软雅黑" panose="020B0503020204020204" pitchFamily="34" charset="-122"/>
                <a:ea typeface="微软雅黑" panose="020B0503020204020204" pitchFamily="34" charset="-122"/>
              </a:rPr>
              <a:t>[J]. </a:t>
            </a:r>
            <a:r>
              <a:rPr lang="zh-CN" altLang="en-US" sz="1400" dirty="0">
                <a:latin typeface="微软雅黑" panose="020B0503020204020204" pitchFamily="34" charset="-122"/>
                <a:ea typeface="微软雅黑" panose="020B0503020204020204" pitchFamily="34" charset="-122"/>
              </a:rPr>
              <a:t>中国科学</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物理学 力学 天文学</a:t>
            </a:r>
            <a:r>
              <a:rPr lang="en-US" altLang="zh-CN" sz="1400" dirty="0">
                <a:latin typeface="微软雅黑" panose="020B0503020204020204" pitchFamily="34" charset="-122"/>
                <a:ea typeface="微软雅黑" panose="020B0503020204020204" pitchFamily="34" charset="-122"/>
              </a:rPr>
              <a:t>,2013,10:1144-1150.</a:t>
            </a:r>
          </a:p>
          <a:p>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56877060"/>
      </p:ext>
    </p:extLst>
  </p:cSld>
  <p:clrMapOvr>
    <a:masterClrMapping/>
  </p:clrMapOvr>
  <mc:AlternateContent xmlns:mc="http://schemas.openxmlformats.org/markup-compatibility/2006" xmlns:p14="http://schemas.microsoft.com/office/powerpoint/2010/main">
    <mc:Choice Requires="p14">
      <p:transition spd="slow" p14:dur="2000" advTm="4914"/>
    </mc:Choice>
    <mc:Fallback xmlns="">
      <p:transition spd="slow" advTm="491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1682" y="1280795"/>
            <a:ext cx="5162236" cy="4351338"/>
          </a:xfrm>
        </p:spPr>
      </p:pic>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6225" y="1417955"/>
            <a:ext cx="4660971" cy="2502535"/>
          </a:xfrm>
          <a:prstGeom prst="rect">
            <a:avLst/>
          </a:prstGeom>
        </p:spPr>
      </p:pic>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25" y="4230054"/>
            <a:ext cx="5310514" cy="1001544"/>
          </a:xfrm>
          <a:prstGeom prst="rect">
            <a:avLst/>
          </a:prstGeom>
        </p:spPr>
      </p:pic>
      <p:sp>
        <p:nvSpPr>
          <p:cNvPr id="5" name="矩形 4"/>
          <p:cNvSpPr/>
          <p:nvPr/>
        </p:nvSpPr>
        <p:spPr>
          <a:xfrm>
            <a:off x="0" y="363894"/>
            <a:ext cx="2724539" cy="531845"/>
          </a:xfrm>
          <a:prstGeom prst="rect">
            <a:avLst/>
          </a:prstGeom>
          <a:solidFill>
            <a:srgbClr val="8B0012"/>
          </a:solidFill>
          <a:ln>
            <a:solidFill>
              <a:srgbClr val="8B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0" y="438539"/>
            <a:ext cx="2724539"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冰表面的相关物性</a:t>
            </a:r>
          </a:p>
        </p:txBody>
      </p:sp>
      <p:sp>
        <p:nvSpPr>
          <p:cNvPr id="8" name="文本框 7"/>
          <p:cNvSpPr txBox="1"/>
          <p:nvPr/>
        </p:nvSpPr>
        <p:spPr>
          <a:xfrm>
            <a:off x="857256" y="5750004"/>
            <a:ext cx="10919483" cy="738664"/>
          </a:xfrm>
          <a:prstGeom prst="rect">
            <a:avLst/>
          </a:prstGeom>
          <a:noFill/>
        </p:spPr>
        <p:txBody>
          <a:bodyPr wrap="square" rtlCol="0">
            <a:spAutoFit/>
          </a:bodyPr>
          <a:lstStyle/>
          <a:p>
            <a:pPr algn="just"/>
            <a:r>
              <a:rPr lang="en-US" altLang="zh-CN" sz="1400" dirty="0">
                <a:latin typeface="微软雅黑" panose="020B0503020204020204" pitchFamily="34" charset="-122"/>
                <a:ea typeface="微软雅黑" panose="020B0503020204020204" pitchFamily="34" charset="-122"/>
              </a:rPr>
              <a:t>Sun, Z. R.; Pan, D.; Xu, L. M.; Wang, E. G., Role of proton ordering in adsorption preference of polar molecule on ice surface. Proceedings of the National Academy of Sciences of the United States of America </a:t>
            </a:r>
            <a:r>
              <a:rPr lang="en-US" altLang="zh-CN" sz="1400" b="1" dirty="0">
                <a:latin typeface="微软雅黑" panose="020B0503020204020204" pitchFamily="34" charset="-122"/>
                <a:ea typeface="微软雅黑" panose="020B0503020204020204" pitchFamily="34" charset="-122"/>
              </a:rPr>
              <a:t>2012,</a:t>
            </a:r>
            <a:r>
              <a:rPr lang="en-US" altLang="zh-CN" sz="1400" dirty="0">
                <a:latin typeface="微软雅黑" panose="020B0503020204020204" pitchFamily="34" charset="-122"/>
                <a:ea typeface="微软雅黑" panose="020B0503020204020204" pitchFamily="34" charset="-122"/>
              </a:rPr>
              <a:t> </a:t>
            </a:r>
            <a:r>
              <a:rPr lang="en-US" altLang="zh-CN" sz="1400" i="1" dirty="0">
                <a:latin typeface="微软雅黑" panose="020B0503020204020204" pitchFamily="34" charset="-122"/>
                <a:ea typeface="微软雅黑" panose="020B0503020204020204" pitchFamily="34" charset="-122"/>
              </a:rPr>
              <a:t>109</a:t>
            </a:r>
            <a:r>
              <a:rPr lang="en-US" altLang="zh-CN" sz="1400" dirty="0">
                <a:latin typeface="微软雅黑" panose="020B0503020204020204" pitchFamily="34" charset="-122"/>
                <a:ea typeface="微软雅黑" panose="020B0503020204020204" pitchFamily="34" charset="-122"/>
              </a:rPr>
              <a:t> (33), 13177-13181.</a:t>
            </a:r>
          </a:p>
          <a:p>
            <a:pPr algn="just"/>
            <a:endParaRPr lang="zh-CN" altLang="en-US" sz="1400" i="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98058790"/>
      </p:ext>
    </p:extLst>
  </p:cSld>
  <p:clrMapOvr>
    <a:masterClrMapping/>
  </p:clrMapOvr>
  <mc:AlternateContent xmlns:mc="http://schemas.openxmlformats.org/markup-compatibility/2006" xmlns:p14="http://schemas.microsoft.com/office/powerpoint/2010/main">
    <mc:Choice Requires="p14">
      <p:transition spd="slow" p14:dur="2000" advTm="563"/>
    </mc:Choice>
    <mc:Fallback xmlns="">
      <p:transition spd="slow" advTm="56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5326" y="1546733"/>
            <a:ext cx="6004172" cy="4351338"/>
          </a:xfrm>
        </p:spPr>
      </p:pic>
      <p:sp>
        <p:nvSpPr>
          <p:cNvPr id="3" name="矩形 2"/>
          <p:cNvSpPr/>
          <p:nvPr/>
        </p:nvSpPr>
        <p:spPr>
          <a:xfrm>
            <a:off x="0" y="363894"/>
            <a:ext cx="2724539" cy="531845"/>
          </a:xfrm>
          <a:prstGeom prst="rect">
            <a:avLst/>
          </a:prstGeom>
          <a:solidFill>
            <a:srgbClr val="8B0012"/>
          </a:solidFill>
          <a:ln>
            <a:solidFill>
              <a:srgbClr val="8B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6679498" y="1612930"/>
            <a:ext cx="4629150" cy="2120902"/>
          </a:xfrm>
          <a:prstGeom prst="rect">
            <a:avLst/>
          </a:prstGeom>
          <a:noFill/>
        </p:spPr>
        <p:txBody>
          <a:bodyPr wrap="square" rtlCol="0">
            <a:spAutoFit/>
          </a:bodyPr>
          <a:lstStyle/>
          <a:p>
            <a:pPr algn="just">
              <a:lnSpc>
                <a:spcPct val="150000"/>
              </a:lnSpc>
            </a:pPr>
            <a:r>
              <a:rPr lang="zh-CN" altLang="en-US" dirty="0">
                <a:latin typeface="微软雅黑" panose="020B0503020204020204" pitchFamily="34" charset="-122"/>
                <a:ea typeface="微软雅黑" panose="020B0503020204020204" pitchFamily="34" charset="-122"/>
              </a:rPr>
              <a:t>此图为被吸附的水分子的最大的电偶极矩随着序参数变化的图像，电偶极矩和序参量呈正相关。因为冰表面悬挂</a:t>
            </a:r>
            <a:r>
              <a:rPr lang="en-US" altLang="zh-CN" dirty="0">
                <a:latin typeface="微软雅黑" panose="020B0503020204020204" pitchFamily="34" charset="-122"/>
                <a:ea typeface="微软雅黑" panose="020B0503020204020204" pitchFamily="34" charset="-122"/>
              </a:rPr>
              <a:t>OH</a:t>
            </a:r>
            <a:r>
              <a:rPr lang="zh-CN" altLang="en-US" dirty="0">
                <a:latin typeface="微软雅黑" panose="020B0503020204020204" pitchFamily="34" charset="-122"/>
                <a:ea typeface="微软雅黑" panose="020B0503020204020204" pitchFamily="34" charset="-122"/>
              </a:rPr>
              <a:t>键所形成的有效电场使吸附分子的电偶极矩变大</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两者作用使电极化能增大</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从而使表面吸附加强</a:t>
            </a:r>
            <a:r>
              <a:rPr lang="en-US" altLang="zh-CN"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6" name="文本框 5"/>
          <p:cNvSpPr txBox="1"/>
          <p:nvPr/>
        </p:nvSpPr>
        <p:spPr>
          <a:xfrm>
            <a:off x="0" y="438539"/>
            <a:ext cx="2724539"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冰表面的相关物性</a:t>
            </a:r>
          </a:p>
        </p:txBody>
      </p:sp>
    </p:spTree>
    <p:extLst>
      <p:ext uri="{BB962C8B-B14F-4D97-AF65-F5344CB8AC3E}">
        <p14:creationId xmlns:p14="http://schemas.microsoft.com/office/powerpoint/2010/main" val="3414954112"/>
      </p:ext>
    </p:extLst>
  </p:cSld>
  <p:clrMapOvr>
    <a:masterClrMapping/>
  </p:clrMapOvr>
  <mc:AlternateContent xmlns:mc="http://schemas.openxmlformats.org/markup-compatibility/2006" xmlns:p14="http://schemas.microsoft.com/office/powerpoint/2010/main">
    <mc:Choice Requires="p14">
      <p:transition spd="slow" p14:dur="2000" advTm="988"/>
    </mc:Choice>
    <mc:Fallback xmlns="">
      <p:transition spd="slow" advTm="98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4146" y="1358518"/>
            <a:ext cx="5871035" cy="4596511"/>
          </a:xfrm>
        </p:spPr>
      </p:pic>
      <p:sp>
        <p:nvSpPr>
          <p:cNvPr id="3" name="矩形 2"/>
          <p:cNvSpPr/>
          <p:nvPr/>
        </p:nvSpPr>
        <p:spPr>
          <a:xfrm>
            <a:off x="0" y="363894"/>
            <a:ext cx="2724539" cy="531845"/>
          </a:xfrm>
          <a:prstGeom prst="rect">
            <a:avLst/>
          </a:prstGeom>
          <a:solidFill>
            <a:srgbClr val="8B0012"/>
          </a:solidFill>
          <a:ln>
            <a:solidFill>
              <a:srgbClr val="8B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0" y="438539"/>
            <a:ext cx="2724539"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冰表面的相关物性</a:t>
            </a:r>
          </a:p>
        </p:txBody>
      </p:sp>
      <p:sp>
        <p:nvSpPr>
          <p:cNvPr id="2" name="文本框 1"/>
          <p:cNvSpPr txBox="1"/>
          <p:nvPr/>
        </p:nvSpPr>
        <p:spPr>
          <a:xfrm>
            <a:off x="6869430" y="1657350"/>
            <a:ext cx="4594860" cy="2446824"/>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左图是</a:t>
            </a:r>
            <a:r>
              <a:rPr lang="en-US" altLang="zh-CN" dirty="0">
                <a:latin typeface="微软雅黑" panose="020B0503020204020204" pitchFamily="34" charset="-122"/>
                <a:ea typeface="微软雅黑" panose="020B0503020204020204" pitchFamily="34" charset="-122"/>
              </a:rPr>
              <a:t>H</a:t>
            </a:r>
            <a:r>
              <a:rPr lang="en-US" altLang="zh-CN" baseline="-25000" dirty="0">
                <a:latin typeface="微软雅黑" panose="020B0503020204020204" pitchFamily="34" charset="-122"/>
                <a:ea typeface="微软雅黑" panose="020B0503020204020204" pitchFamily="34" charset="-122"/>
              </a:rPr>
              <a:t>2</a:t>
            </a:r>
            <a:r>
              <a:rPr lang="en-US" altLang="zh-CN" dirty="0">
                <a:latin typeface="微软雅黑" panose="020B0503020204020204" pitchFamily="34" charset="-122"/>
                <a:ea typeface="微软雅黑" panose="020B0503020204020204" pitchFamily="34" charset="-122"/>
              </a:rPr>
              <a:t>S</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H</a:t>
            </a:r>
            <a:r>
              <a:rPr lang="en-US" altLang="zh-CN" baseline="-25000" dirty="0">
                <a:latin typeface="微软雅黑" panose="020B0503020204020204" pitchFamily="34" charset="-122"/>
                <a:ea typeface="微软雅黑" panose="020B0503020204020204" pitchFamily="34" charset="-122"/>
              </a:rPr>
              <a:t>2</a:t>
            </a:r>
            <a:r>
              <a:rPr lang="en-US" altLang="zh-CN" dirty="0">
                <a:latin typeface="微软雅黑" panose="020B0503020204020204" pitchFamily="34" charset="-122"/>
                <a:ea typeface="微软雅黑" panose="020B0503020204020204" pitchFamily="34" charset="-122"/>
              </a:rPr>
              <a:t>O</a:t>
            </a:r>
            <a:r>
              <a:rPr lang="zh-CN" altLang="en-US" dirty="0">
                <a:latin typeface="微软雅黑" panose="020B0503020204020204" pitchFamily="34" charset="-122"/>
                <a:ea typeface="微软雅黑" panose="020B0503020204020204" pitchFamily="34" charset="-122"/>
              </a:rPr>
              <a:t>的吸附能随着序参量变化的图像。</a:t>
            </a:r>
            <a:r>
              <a:rPr lang="en-US" altLang="zh-CN" dirty="0">
                <a:latin typeface="微软雅黑" panose="020B0503020204020204" pitchFamily="34" charset="-122"/>
                <a:ea typeface="微软雅黑" panose="020B0503020204020204" pitchFamily="34" charset="-122"/>
              </a:rPr>
              <a:t>H</a:t>
            </a:r>
            <a:r>
              <a:rPr lang="en-US" altLang="zh-CN" baseline="-25000" dirty="0">
                <a:latin typeface="微软雅黑" panose="020B0503020204020204" pitchFamily="34" charset="-122"/>
                <a:ea typeface="微软雅黑" panose="020B0503020204020204" pitchFamily="34" charset="-122"/>
              </a:rPr>
              <a:t>2</a:t>
            </a:r>
            <a:r>
              <a:rPr lang="en-US" altLang="zh-CN" dirty="0">
                <a:latin typeface="微软雅黑" panose="020B0503020204020204" pitchFamily="34" charset="-122"/>
                <a:ea typeface="微软雅黑" panose="020B0503020204020204" pitchFamily="34" charset="-122"/>
              </a:rPr>
              <a:t>S</a:t>
            </a:r>
            <a:r>
              <a:rPr lang="zh-CN" altLang="en-US" dirty="0">
                <a:latin typeface="微软雅黑" panose="020B0503020204020204" pitchFamily="34" charset="-122"/>
                <a:ea typeface="微软雅黑" panose="020B0503020204020204" pitchFamily="34" charset="-122"/>
              </a:rPr>
              <a:t>的变化与</a:t>
            </a:r>
            <a:r>
              <a:rPr lang="en-US" altLang="zh-CN" dirty="0">
                <a:latin typeface="微软雅黑" panose="020B0503020204020204" pitchFamily="34" charset="-122"/>
                <a:ea typeface="微软雅黑" panose="020B0503020204020204" pitchFamily="34" charset="-122"/>
              </a:rPr>
              <a:t>H</a:t>
            </a:r>
            <a:r>
              <a:rPr lang="en-US" altLang="zh-CN" baseline="-25000" dirty="0">
                <a:latin typeface="微软雅黑" panose="020B0503020204020204" pitchFamily="34" charset="-122"/>
                <a:ea typeface="微软雅黑" panose="020B0503020204020204" pitchFamily="34" charset="-122"/>
              </a:rPr>
              <a:t>2</a:t>
            </a:r>
            <a:r>
              <a:rPr lang="en-US" altLang="zh-CN" dirty="0">
                <a:latin typeface="微软雅黑" panose="020B0503020204020204" pitchFamily="34" charset="-122"/>
                <a:ea typeface="微软雅黑" panose="020B0503020204020204" pitchFamily="34" charset="-122"/>
              </a:rPr>
              <a:t>O</a:t>
            </a:r>
            <a:r>
              <a:rPr lang="zh-CN" altLang="en-US" dirty="0">
                <a:latin typeface="微软雅黑" panose="020B0503020204020204" pitchFamily="34" charset="-122"/>
                <a:ea typeface="微软雅黑" panose="020B0503020204020204" pitchFamily="34" charset="-122"/>
              </a:rPr>
              <a:t>类似，也是表现了一个正相关。同时，</a:t>
            </a:r>
            <a:r>
              <a:rPr lang="en-US" altLang="zh-CN" dirty="0">
                <a:latin typeface="微软雅黑" panose="020B0503020204020204" pitchFamily="34" charset="-122"/>
                <a:ea typeface="微软雅黑" panose="020B0503020204020204" pitchFamily="34" charset="-122"/>
              </a:rPr>
              <a:t>H</a:t>
            </a:r>
            <a:r>
              <a:rPr lang="en-US" altLang="zh-CN" baseline="-25000" dirty="0">
                <a:latin typeface="微软雅黑" panose="020B0503020204020204" pitchFamily="34" charset="-122"/>
                <a:ea typeface="微软雅黑" panose="020B0503020204020204" pitchFamily="34" charset="-122"/>
              </a:rPr>
              <a:t>2</a:t>
            </a:r>
            <a:r>
              <a:rPr lang="en-US" altLang="zh-CN" dirty="0">
                <a:latin typeface="微软雅黑" panose="020B0503020204020204" pitchFamily="34" charset="-122"/>
                <a:ea typeface="微软雅黑" panose="020B0503020204020204" pitchFamily="34" charset="-122"/>
              </a:rPr>
              <a:t>S</a:t>
            </a:r>
            <a:r>
              <a:rPr lang="zh-CN" altLang="en-US" dirty="0">
                <a:latin typeface="微软雅黑" panose="020B0503020204020204" pitchFamily="34" charset="-122"/>
                <a:ea typeface="微软雅黑" panose="020B0503020204020204" pitchFamily="34" charset="-122"/>
              </a:rPr>
              <a:t>的吸附能比</a:t>
            </a:r>
            <a:r>
              <a:rPr lang="en-US" altLang="zh-CN" dirty="0">
                <a:latin typeface="微软雅黑" panose="020B0503020204020204" pitchFamily="34" charset="-122"/>
                <a:ea typeface="微软雅黑" panose="020B0503020204020204" pitchFamily="34" charset="-122"/>
              </a:rPr>
              <a:t>H</a:t>
            </a:r>
            <a:r>
              <a:rPr lang="en-US" altLang="zh-CN" baseline="-25000" dirty="0">
                <a:latin typeface="微软雅黑" panose="020B0503020204020204" pitchFamily="34" charset="-122"/>
                <a:ea typeface="微软雅黑" panose="020B0503020204020204" pitchFamily="34" charset="-122"/>
              </a:rPr>
              <a:t>2</a:t>
            </a:r>
            <a:r>
              <a:rPr lang="en-US" altLang="zh-CN" dirty="0">
                <a:latin typeface="微软雅黑" panose="020B0503020204020204" pitchFamily="34" charset="-122"/>
                <a:ea typeface="微软雅黑" panose="020B0503020204020204" pitchFamily="34" charset="-122"/>
              </a:rPr>
              <a:t>O</a:t>
            </a:r>
            <a:r>
              <a:rPr lang="zh-CN" altLang="en-US" dirty="0">
                <a:latin typeface="微软雅黑" panose="020B0503020204020204" pitchFamily="34" charset="-122"/>
                <a:ea typeface="微软雅黑" panose="020B0503020204020204" pitchFamily="34" charset="-122"/>
              </a:rPr>
              <a:t>的要低，这是因为</a:t>
            </a:r>
            <a:r>
              <a:rPr lang="en-US" altLang="zh-CN" dirty="0">
                <a:latin typeface="微软雅黑" panose="020B0503020204020204" pitchFamily="34" charset="-122"/>
                <a:ea typeface="微软雅黑" panose="020B0503020204020204" pitchFamily="34" charset="-122"/>
              </a:rPr>
              <a:t>S</a:t>
            </a:r>
            <a:r>
              <a:rPr lang="zh-CN" altLang="en-US" dirty="0">
                <a:latin typeface="微软雅黑" panose="020B0503020204020204" pitchFamily="34" charset="-122"/>
                <a:ea typeface="微软雅黑" panose="020B0503020204020204" pitchFamily="34" charset="-122"/>
              </a:rPr>
              <a:t>的电负性比</a:t>
            </a:r>
            <a:r>
              <a:rPr lang="en-US" altLang="zh-CN" dirty="0">
                <a:latin typeface="微软雅黑" panose="020B0503020204020204" pitchFamily="34" charset="-122"/>
                <a:ea typeface="微软雅黑" panose="020B0503020204020204" pitchFamily="34" charset="-122"/>
              </a:rPr>
              <a:t>O</a:t>
            </a:r>
            <a:r>
              <a:rPr lang="zh-CN" altLang="en-US" dirty="0">
                <a:latin typeface="微软雅黑" panose="020B0503020204020204" pitchFamily="34" charset="-122"/>
                <a:ea typeface="微软雅黑" panose="020B0503020204020204" pitchFamily="34" charset="-122"/>
              </a:rPr>
              <a:t>弱，导致</a:t>
            </a:r>
            <a:r>
              <a:rPr lang="en-US" altLang="zh-CN" dirty="0">
                <a:latin typeface="微软雅黑" panose="020B0503020204020204" pitchFamily="34" charset="-122"/>
                <a:ea typeface="微软雅黑" panose="020B0503020204020204" pitchFamily="34" charset="-122"/>
              </a:rPr>
              <a:t>H</a:t>
            </a:r>
            <a:r>
              <a:rPr lang="en-US" altLang="zh-CN" baseline="-25000" dirty="0">
                <a:latin typeface="微软雅黑" panose="020B0503020204020204" pitchFamily="34" charset="-122"/>
                <a:ea typeface="微软雅黑" panose="020B0503020204020204" pitchFamily="34" charset="-122"/>
              </a:rPr>
              <a:t>2</a:t>
            </a:r>
            <a:r>
              <a:rPr lang="en-US" altLang="zh-CN" dirty="0">
                <a:latin typeface="微软雅黑" panose="020B0503020204020204" pitchFamily="34" charset="-122"/>
                <a:ea typeface="微软雅黑" panose="020B0503020204020204" pitchFamily="34" charset="-122"/>
              </a:rPr>
              <a:t>S</a:t>
            </a:r>
            <a:r>
              <a:rPr lang="zh-CN" altLang="en-US" dirty="0">
                <a:latin typeface="微软雅黑" panose="020B0503020204020204" pitchFamily="34" charset="-122"/>
                <a:ea typeface="微软雅黑" panose="020B0503020204020204" pitchFamily="34" charset="-122"/>
              </a:rPr>
              <a:t>的电偶极矩比</a:t>
            </a:r>
            <a:r>
              <a:rPr lang="en-US" altLang="zh-CN" dirty="0">
                <a:latin typeface="微软雅黑" panose="020B0503020204020204" pitchFamily="34" charset="-122"/>
                <a:ea typeface="微软雅黑" panose="020B0503020204020204" pitchFamily="34" charset="-122"/>
              </a:rPr>
              <a:t>H</a:t>
            </a:r>
            <a:r>
              <a:rPr lang="en-US" altLang="zh-CN" baseline="-25000" dirty="0">
                <a:latin typeface="微软雅黑" panose="020B0503020204020204" pitchFamily="34" charset="-122"/>
                <a:ea typeface="微软雅黑" panose="020B0503020204020204" pitchFamily="34" charset="-122"/>
              </a:rPr>
              <a:t>2</a:t>
            </a:r>
            <a:r>
              <a:rPr lang="en-US" altLang="zh-CN" dirty="0">
                <a:latin typeface="微软雅黑" panose="020B0503020204020204" pitchFamily="34" charset="-122"/>
                <a:ea typeface="微软雅黑" panose="020B0503020204020204" pitchFamily="34" charset="-122"/>
              </a:rPr>
              <a:t>O</a:t>
            </a:r>
            <a:r>
              <a:rPr lang="zh-CN" altLang="en-US" dirty="0">
                <a:latin typeface="微软雅黑" panose="020B0503020204020204" pitchFamily="34" charset="-122"/>
                <a:ea typeface="微软雅黑" panose="020B0503020204020204" pitchFamily="34" charset="-122"/>
              </a:rPr>
              <a:t>的要低。</a:t>
            </a:r>
            <a:endParaRPr lang="en-US" altLang="zh-CN"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76485299"/>
      </p:ext>
    </p:extLst>
  </p:cSld>
  <p:clrMapOvr>
    <a:masterClrMapping/>
  </p:clrMapOvr>
  <mc:AlternateContent xmlns:mc="http://schemas.openxmlformats.org/markup-compatibility/2006" xmlns:p14="http://schemas.microsoft.com/office/powerpoint/2010/main">
    <mc:Choice Requires="p14">
      <p:transition spd="slow" p14:dur="2000" advTm="20620"/>
    </mc:Choice>
    <mc:Fallback xmlns="">
      <p:transition spd="slow" advTm="2062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1037" y="3049439"/>
            <a:ext cx="11000938" cy="2585323"/>
          </a:xfrm>
          <a:prstGeom prst="rect">
            <a:avLst/>
          </a:prstGeom>
          <a:noFill/>
        </p:spPr>
        <p:txBody>
          <a:bodyPr wrap="square" rtlCol="0" anchor="ctr" anchorCtr="0">
            <a:spAutoFit/>
          </a:bodyPr>
          <a:lstStyle/>
          <a:p>
            <a:pPr>
              <a:lnSpc>
                <a:spcPct val="150000"/>
              </a:lnSpc>
            </a:pPr>
            <a:r>
              <a:rPr lang="en-US" altLang="zh-CN" dirty="0">
                <a:latin typeface="微软雅黑" panose="020B0503020204020204" pitchFamily="34" charset="-122"/>
                <a:ea typeface="微软雅黑" panose="020B0503020204020204" pitchFamily="34" charset="-122"/>
              </a:rPr>
              <a:t>Three categories of molecular adsorbates:</a:t>
            </a:r>
          </a:p>
          <a:p>
            <a:pPr>
              <a:lnSpc>
                <a:spcPct val="150000"/>
              </a:lnSpc>
            </a:pPr>
            <a:r>
              <a:rPr lang="en-US" altLang="zh-CN" dirty="0">
                <a:latin typeface="微软雅黑" panose="020B0503020204020204" pitchFamily="34" charset="-122"/>
                <a:ea typeface="微软雅黑" panose="020B0503020204020204" pitchFamily="34" charset="-122"/>
              </a:rPr>
              <a:t>(a) Weak adsorbates that desorb rapidly into a vacuum at T &lt; 100 K and that influence the vibrational modes of only the surface molecules of ice;</a:t>
            </a:r>
          </a:p>
          <a:p>
            <a:pPr>
              <a:lnSpc>
                <a:spcPct val="150000"/>
              </a:lnSpc>
            </a:pPr>
            <a:r>
              <a:rPr lang="en-US" altLang="zh-CN" dirty="0">
                <a:latin typeface="微软雅黑" panose="020B0503020204020204" pitchFamily="34" charset="-122"/>
                <a:ea typeface="微软雅黑" panose="020B0503020204020204" pitchFamily="34" charset="-122"/>
              </a:rPr>
              <a:t>(b) Adsorbates that form significant H bonds to the unsaturated surface groups resist desorption at temperatures below 120K, without penetrating the ice, alter the subsurface ice spectrum;</a:t>
            </a:r>
          </a:p>
          <a:p>
            <a:pPr>
              <a:lnSpc>
                <a:spcPct val="150000"/>
              </a:lnSpc>
            </a:pPr>
            <a:r>
              <a:rPr lang="en-US" altLang="zh-CN" dirty="0">
                <a:latin typeface="微软雅黑" panose="020B0503020204020204" pitchFamily="34" charset="-122"/>
                <a:ea typeface="微软雅黑" panose="020B0503020204020204" pitchFamily="34" charset="-122"/>
              </a:rPr>
              <a:t>(c) Molecules form strong H bonds with the ice surface, penetrate the ice, and form hydrates.</a:t>
            </a:r>
            <a:endParaRPr lang="zh-CN" altLang="en-US" dirty="0">
              <a:latin typeface="微软雅黑" panose="020B0503020204020204" pitchFamily="34" charset="-122"/>
              <a:ea typeface="微软雅黑" panose="020B0503020204020204" pitchFamily="34" charset="-122"/>
            </a:endParaRPr>
          </a:p>
        </p:txBody>
      </p:sp>
      <p:pic>
        <p:nvPicPr>
          <p:cNvPr id="9" name="图片 8" descr="屏幕剪辑"/>
          <p:cNvPicPr>
            <a:picLocks noChangeAspect="1"/>
          </p:cNvPicPr>
          <p:nvPr/>
        </p:nvPicPr>
        <p:blipFill rotWithShape="1">
          <a:blip r:embed="rId3">
            <a:extLst>
              <a:ext uri="{28A0092B-C50C-407E-A947-70E740481C1C}">
                <a14:useLocalDpi xmlns:a14="http://schemas.microsoft.com/office/drawing/2010/main" val="0"/>
              </a:ext>
            </a:extLst>
          </a:blip>
          <a:srcRect l="3653" t="5629" r="12308"/>
          <a:stretch/>
        </p:blipFill>
        <p:spPr>
          <a:xfrm>
            <a:off x="3181399" y="363894"/>
            <a:ext cx="8680576" cy="2450381"/>
          </a:xfrm>
          <a:prstGeom prst="rect">
            <a:avLst/>
          </a:prstGeom>
        </p:spPr>
      </p:pic>
      <p:sp>
        <p:nvSpPr>
          <p:cNvPr id="12" name="矩形 11"/>
          <p:cNvSpPr/>
          <p:nvPr/>
        </p:nvSpPr>
        <p:spPr>
          <a:xfrm>
            <a:off x="0" y="363894"/>
            <a:ext cx="2724539" cy="531845"/>
          </a:xfrm>
          <a:prstGeom prst="rect">
            <a:avLst/>
          </a:prstGeom>
          <a:solidFill>
            <a:srgbClr val="8B0012"/>
          </a:solidFill>
          <a:ln>
            <a:solidFill>
              <a:srgbClr val="8B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0" y="438539"/>
            <a:ext cx="2724539"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冰表面的其它相关研究</a:t>
            </a:r>
          </a:p>
        </p:txBody>
      </p:sp>
    </p:spTree>
    <p:extLst>
      <p:ext uri="{BB962C8B-B14F-4D97-AF65-F5344CB8AC3E}">
        <p14:creationId xmlns:p14="http://schemas.microsoft.com/office/powerpoint/2010/main" val="3528575465"/>
      </p:ext>
    </p:extLst>
  </p:cSld>
  <p:clrMapOvr>
    <a:masterClrMapping/>
  </p:clrMapOvr>
  <mc:AlternateContent xmlns:mc="http://schemas.openxmlformats.org/markup-compatibility/2006" xmlns:p14="http://schemas.microsoft.com/office/powerpoint/2010/main">
    <mc:Choice Requires="p14">
      <p:transition spd="slow" p14:dur="2000" advTm="59027"/>
    </mc:Choice>
    <mc:Fallback xmlns="">
      <p:transition spd="slow" advTm="5902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19" y="1423404"/>
            <a:ext cx="5379002" cy="4137695"/>
          </a:xfrm>
          <a:prstGeom prst="rect">
            <a:avLst/>
          </a:prstGeom>
        </p:spPr>
      </p:pic>
      <p:pic>
        <p:nvPicPr>
          <p:cNvPr id="10" name="图片 9"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6495" y="1524165"/>
            <a:ext cx="5300482" cy="1299045"/>
          </a:xfrm>
          <a:prstGeom prst="rect">
            <a:avLst/>
          </a:prstGeom>
        </p:spPr>
      </p:pic>
      <p:sp>
        <p:nvSpPr>
          <p:cNvPr id="13" name="矩形 12"/>
          <p:cNvSpPr/>
          <p:nvPr/>
        </p:nvSpPr>
        <p:spPr>
          <a:xfrm>
            <a:off x="1848664" y="6022743"/>
            <a:ext cx="8987204" cy="307777"/>
          </a:xfrm>
          <a:prstGeom prst="rect">
            <a:avLst/>
          </a:prstGeom>
        </p:spPr>
        <p:txBody>
          <a:bodyPr wrap="none">
            <a:spAutoFit/>
          </a:bodyPr>
          <a:lstStyle/>
          <a:p>
            <a:r>
              <a:rPr lang="en-US" altLang="zh-CN" sz="1400" dirty="0">
                <a:latin typeface="微软雅黑" panose="020B0503020204020204" pitchFamily="34" charset="-122"/>
                <a:ea typeface="微软雅黑" panose="020B0503020204020204" pitchFamily="34" charset="-122"/>
              </a:rPr>
              <a:t>Lance </a:t>
            </a:r>
            <a:r>
              <a:rPr lang="en-US" altLang="zh-CN" sz="1400" dirty="0" err="1">
                <a:latin typeface="微软雅黑" panose="020B0503020204020204" pitchFamily="34" charset="-122"/>
                <a:ea typeface="微软雅黑" panose="020B0503020204020204" pitchFamily="34" charset="-122"/>
              </a:rPr>
              <a:t>Delzeit</a:t>
            </a:r>
            <a:r>
              <a:rPr lang="en-US" altLang="zh-CN" sz="1400" dirty="0">
                <a:latin typeface="微软雅黑" panose="020B0503020204020204" pitchFamily="34" charset="-122"/>
                <a:ea typeface="微软雅黑" panose="020B0503020204020204" pitchFamily="34" charset="-122"/>
              </a:rPr>
              <a:t>, et al. Ice Surface Reactions with Acids and Bases. J</a:t>
            </a:r>
            <a:r>
              <a:rPr lang="en-US" altLang="zh-CN" sz="1400" i="1" dirty="0">
                <a:latin typeface="微软雅黑" panose="020B0503020204020204" pitchFamily="34" charset="-122"/>
                <a:ea typeface="微软雅黑" panose="020B0503020204020204" pitchFamily="34" charset="-122"/>
              </a:rPr>
              <a:t>. Phys. Chem. B, </a:t>
            </a:r>
            <a:r>
              <a:rPr lang="en-US" altLang="zh-CN" sz="1400" dirty="0">
                <a:latin typeface="微软雅黑" panose="020B0503020204020204" pitchFamily="34" charset="-122"/>
                <a:ea typeface="微软雅黑" panose="020B0503020204020204" pitchFamily="34" charset="-122"/>
              </a:rPr>
              <a:t>Vol. 101, No. 13, 1997</a:t>
            </a:r>
            <a:endParaRPr lang="zh-CN" altLang="en-US" sz="1400" dirty="0">
              <a:latin typeface="微软雅黑" panose="020B0503020204020204" pitchFamily="34" charset="-122"/>
              <a:ea typeface="微软雅黑" panose="020B0503020204020204" pitchFamily="34" charset="-122"/>
            </a:endParaRPr>
          </a:p>
        </p:txBody>
      </p:sp>
      <p:sp>
        <p:nvSpPr>
          <p:cNvPr id="12" name="矩形 11"/>
          <p:cNvSpPr/>
          <p:nvPr/>
        </p:nvSpPr>
        <p:spPr>
          <a:xfrm>
            <a:off x="0" y="363894"/>
            <a:ext cx="2724539" cy="531845"/>
          </a:xfrm>
          <a:prstGeom prst="rect">
            <a:avLst/>
          </a:prstGeom>
          <a:solidFill>
            <a:srgbClr val="8B0012"/>
          </a:solidFill>
          <a:ln>
            <a:solidFill>
              <a:srgbClr val="8B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0" y="438539"/>
            <a:ext cx="2724539"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冰表面的其它相关研究</a:t>
            </a:r>
          </a:p>
        </p:txBody>
      </p:sp>
      <p:sp>
        <p:nvSpPr>
          <p:cNvPr id="2" name="文本框 1"/>
          <p:cNvSpPr txBox="1"/>
          <p:nvPr/>
        </p:nvSpPr>
        <p:spPr>
          <a:xfrm>
            <a:off x="6246495" y="3229362"/>
            <a:ext cx="5300482" cy="1662678"/>
          </a:xfrm>
          <a:prstGeom prst="rect">
            <a:avLst/>
          </a:prstGeom>
          <a:noFill/>
        </p:spPr>
        <p:txBody>
          <a:bodyPr wrap="square" rtlCol="0">
            <a:spAutoFit/>
          </a:bodyPr>
          <a:lstStyle/>
          <a:p>
            <a:pPr algn="just">
              <a:lnSpc>
                <a:spcPct val="150000"/>
              </a:lnSpc>
            </a:pPr>
            <a:r>
              <a:rPr lang="zh-CN" altLang="en-US" dirty="0">
                <a:latin typeface="微软雅黑" panose="020B0503020204020204" pitchFamily="34" charset="-122"/>
                <a:ea typeface="微软雅黑" panose="020B0503020204020204" pitchFamily="34" charset="-122"/>
              </a:rPr>
              <a:t>图</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是吸附了不同吸附质</a:t>
            </a:r>
            <a:r>
              <a:rPr lang="en-US" altLang="zh-CN" dirty="0">
                <a:latin typeface="微软雅黑" panose="020B0503020204020204" pitchFamily="34" charset="-122"/>
                <a:ea typeface="微软雅黑" panose="020B0503020204020204" pitchFamily="34" charset="-122"/>
              </a:rPr>
              <a:t>N</a:t>
            </a:r>
            <a:r>
              <a:rPr lang="en-US" altLang="zh-CN" baseline="-25000"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NH</a:t>
            </a:r>
            <a:r>
              <a:rPr lang="en-US" altLang="zh-CN" baseline="-25000"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NH</a:t>
            </a:r>
            <a:r>
              <a:rPr lang="en-US" altLang="zh-CN" baseline="-25000"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和乙炔的并减去了重水的差分光谱，</a:t>
            </a:r>
            <a:r>
              <a:rPr lang="en-US" altLang="zh-CN" dirty="0">
                <a:latin typeface="微软雅黑" panose="020B0503020204020204" pitchFamily="34" charset="-122"/>
                <a:ea typeface="微软雅黑" panose="020B0503020204020204" pitchFamily="34" charset="-122"/>
              </a:rPr>
              <a:t>d-D</a:t>
            </a:r>
            <a:r>
              <a:rPr lang="zh-CN" altLang="en-US" dirty="0">
                <a:latin typeface="微软雅黑" panose="020B0503020204020204" pitchFamily="34" charset="-122"/>
                <a:ea typeface="微软雅黑" panose="020B0503020204020204" pitchFamily="34" charset="-122"/>
              </a:rPr>
              <a:t>表示表面的悬挂氘，</a:t>
            </a:r>
            <a:r>
              <a:rPr lang="en-US" altLang="zh-CN" dirty="0">
                <a:latin typeface="微软雅黑" panose="020B0503020204020204" pitchFamily="34" charset="-122"/>
                <a:ea typeface="微软雅黑" panose="020B0503020204020204" pitchFamily="34" charset="-122"/>
              </a:rPr>
              <a:t>d-O</a:t>
            </a:r>
            <a:r>
              <a:rPr lang="zh-CN" altLang="en-US" dirty="0">
                <a:latin typeface="微软雅黑" panose="020B0503020204020204" pitchFamily="34" charset="-122"/>
                <a:ea typeface="微软雅黑" panose="020B0503020204020204" pitchFamily="34" charset="-122"/>
              </a:rPr>
              <a:t>悬挂氧，</a:t>
            </a:r>
            <a:r>
              <a:rPr lang="en-US" altLang="zh-CN" dirty="0">
                <a:latin typeface="微软雅黑" panose="020B0503020204020204" pitchFamily="34" charset="-122"/>
                <a:ea typeface="微软雅黑" panose="020B0503020204020204" pitchFamily="34" charset="-122"/>
              </a:rPr>
              <a:t>s-4</a:t>
            </a:r>
            <a:r>
              <a:rPr lang="zh-CN" altLang="en-US" dirty="0">
                <a:latin typeface="微软雅黑" panose="020B0503020204020204" pitchFamily="34" charset="-122"/>
                <a:ea typeface="微软雅黑" panose="020B0503020204020204" pitchFamily="34" charset="-122"/>
              </a:rPr>
              <a:t>是</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配位点。</a:t>
            </a:r>
            <a:endParaRPr lang="en-US" altLang="zh-CN"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56711073"/>
      </p:ext>
    </p:extLst>
  </p:cSld>
  <p:clrMapOvr>
    <a:masterClrMapping/>
  </p:clrMapOvr>
  <mc:AlternateContent xmlns:mc="http://schemas.openxmlformats.org/markup-compatibility/2006" xmlns:p14="http://schemas.microsoft.com/office/powerpoint/2010/main">
    <mc:Choice Requires="p14">
      <p:transition spd="slow" p14:dur="2000" advTm="1386"/>
    </mc:Choice>
    <mc:Fallback xmlns="">
      <p:transition spd="slow" advTm="138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445" y="1555855"/>
            <a:ext cx="4815967" cy="3911404"/>
          </a:xfrm>
          <a:prstGeom prst="rect">
            <a:avLst/>
          </a:prstGeom>
        </p:spPr>
      </p:pic>
      <p:sp>
        <p:nvSpPr>
          <p:cNvPr id="9" name="TextBox 8"/>
          <p:cNvSpPr txBox="1"/>
          <p:nvPr/>
        </p:nvSpPr>
        <p:spPr>
          <a:xfrm>
            <a:off x="3476724" y="477028"/>
            <a:ext cx="7537857" cy="369332"/>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(1)Adsorption and Reaction of NH</a:t>
            </a:r>
            <a:r>
              <a:rPr lang="en-US" altLang="zh-CN" baseline="-25000" dirty="0">
                <a:latin typeface="微软雅黑" panose="020B0503020204020204" pitchFamily="34" charset="-122"/>
                <a:ea typeface="微软雅黑" panose="020B0503020204020204" pitchFamily="34" charset="-122"/>
              </a:rPr>
              <a:t>3</a:t>
            </a:r>
            <a:r>
              <a:rPr lang="en-US" altLang="zh-CN" dirty="0">
                <a:latin typeface="微软雅黑" panose="020B0503020204020204" pitchFamily="34" charset="-122"/>
                <a:ea typeface="微软雅黑" panose="020B0503020204020204" pitchFamily="34" charset="-122"/>
              </a:rPr>
              <a:t> at the Crystalline Ice Surface.</a:t>
            </a:r>
            <a:endParaRPr lang="zh-CN" altLang="en-US" dirty="0">
              <a:latin typeface="微软雅黑" panose="020B0503020204020204" pitchFamily="34" charset="-122"/>
              <a:ea typeface="微软雅黑" panose="020B0503020204020204" pitchFamily="34" charset="-122"/>
            </a:endParaRPr>
          </a:p>
        </p:txBody>
      </p:sp>
      <p:pic>
        <p:nvPicPr>
          <p:cNvPr id="11" name="图片 10"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6044" y="1555855"/>
            <a:ext cx="5018537" cy="1415945"/>
          </a:xfrm>
          <a:prstGeom prst="rect">
            <a:avLst/>
          </a:prstGeom>
        </p:spPr>
      </p:pic>
      <p:sp>
        <p:nvSpPr>
          <p:cNvPr id="12" name="矩形 11"/>
          <p:cNvSpPr/>
          <p:nvPr/>
        </p:nvSpPr>
        <p:spPr>
          <a:xfrm>
            <a:off x="0" y="363894"/>
            <a:ext cx="2724539" cy="531845"/>
          </a:xfrm>
          <a:prstGeom prst="rect">
            <a:avLst/>
          </a:prstGeom>
          <a:solidFill>
            <a:srgbClr val="8B0012"/>
          </a:solidFill>
          <a:ln>
            <a:solidFill>
              <a:srgbClr val="8B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0" y="438539"/>
            <a:ext cx="2724539"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冰表面的其它相关研究</a:t>
            </a:r>
          </a:p>
        </p:txBody>
      </p:sp>
      <p:sp>
        <p:nvSpPr>
          <p:cNvPr id="2" name="文本框 1"/>
          <p:cNvSpPr txBox="1"/>
          <p:nvPr/>
        </p:nvSpPr>
        <p:spPr>
          <a:xfrm>
            <a:off x="5996044" y="3475795"/>
            <a:ext cx="5280660" cy="1289905"/>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图</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是</a:t>
            </a:r>
            <a:r>
              <a:rPr lang="en-US" altLang="zh-CN" dirty="0">
                <a:latin typeface="微软雅黑" panose="020B0503020204020204" pitchFamily="34" charset="-122"/>
                <a:ea typeface="微软雅黑" panose="020B0503020204020204" pitchFamily="34" charset="-122"/>
              </a:rPr>
              <a:t>120K</a:t>
            </a:r>
            <a:r>
              <a:rPr lang="zh-CN" altLang="en-US" dirty="0">
                <a:latin typeface="微软雅黑" panose="020B0503020204020204" pitchFamily="34" charset="-122"/>
                <a:ea typeface="微软雅黑" panose="020B0503020204020204" pitchFamily="34" charset="-122"/>
              </a:rPr>
              <a:t>退火后的重水冰向</a:t>
            </a:r>
            <a:r>
              <a:rPr lang="en-US" altLang="zh-CN" dirty="0">
                <a:latin typeface="微软雅黑" panose="020B0503020204020204" pitchFamily="34" charset="-122"/>
                <a:ea typeface="微软雅黑" panose="020B0503020204020204" pitchFamily="34" charset="-122"/>
              </a:rPr>
              <a:t>NH3.D2O</a:t>
            </a:r>
            <a:r>
              <a:rPr lang="zh-CN" altLang="en-US" dirty="0">
                <a:latin typeface="微软雅黑" panose="020B0503020204020204" pitchFamily="34" charset="-122"/>
                <a:ea typeface="微软雅黑" panose="020B0503020204020204" pitchFamily="34" charset="-122"/>
              </a:rPr>
              <a:t>转变的过程，不同时间转变的程度不同，</a:t>
            </a:r>
            <a:r>
              <a:rPr lang="en-US" altLang="zh-CN" dirty="0">
                <a:latin typeface="微软雅黑" panose="020B0503020204020204" pitchFamily="34" charset="-122"/>
                <a:ea typeface="微软雅黑" panose="020B0503020204020204" pitchFamily="34" charset="-122"/>
              </a:rPr>
              <a:t>a-d</a:t>
            </a:r>
            <a:r>
              <a:rPr lang="zh-CN" altLang="en-US" dirty="0">
                <a:latin typeface="微软雅黑" panose="020B0503020204020204" pitchFamily="34" charset="-122"/>
                <a:ea typeface="微软雅黑" panose="020B0503020204020204" pitchFamily="34" charset="-122"/>
              </a:rPr>
              <a:t>退火时间增加，水合物转变的百分比增加。</a:t>
            </a:r>
          </a:p>
        </p:txBody>
      </p:sp>
      <p:sp>
        <p:nvSpPr>
          <p:cNvPr id="14" name="矩形 13"/>
          <p:cNvSpPr/>
          <p:nvPr/>
        </p:nvSpPr>
        <p:spPr>
          <a:xfrm>
            <a:off x="1791514" y="6011115"/>
            <a:ext cx="8987204" cy="307777"/>
          </a:xfrm>
          <a:prstGeom prst="rect">
            <a:avLst/>
          </a:prstGeom>
        </p:spPr>
        <p:txBody>
          <a:bodyPr wrap="none">
            <a:spAutoFit/>
          </a:bodyPr>
          <a:lstStyle/>
          <a:p>
            <a:r>
              <a:rPr lang="en-US" altLang="zh-CN" sz="1400" dirty="0">
                <a:latin typeface="微软雅黑" panose="020B0503020204020204" pitchFamily="34" charset="-122"/>
                <a:ea typeface="微软雅黑" panose="020B0503020204020204" pitchFamily="34" charset="-122"/>
              </a:rPr>
              <a:t>Lance </a:t>
            </a:r>
            <a:r>
              <a:rPr lang="en-US" altLang="zh-CN" sz="1400" dirty="0" err="1">
                <a:latin typeface="微软雅黑" panose="020B0503020204020204" pitchFamily="34" charset="-122"/>
                <a:ea typeface="微软雅黑" panose="020B0503020204020204" pitchFamily="34" charset="-122"/>
              </a:rPr>
              <a:t>Delzeit</a:t>
            </a:r>
            <a:r>
              <a:rPr lang="en-US" altLang="zh-CN" sz="1400" dirty="0">
                <a:latin typeface="微软雅黑" panose="020B0503020204020204" pitchFamily="34" charset="-122"/>
                <a:ea typeface="微软雅黑" panose="020B0503020204020204" pitchFamily="34" charset="-122"/>
              </a:rPr>
              <a:t>, et al. Ice Surface Reactions with Acids and Bases. J</a:t>
            </a:r>
            <a:r>
              <a:rPr lang="en-US" altLang="zh-CN" sz="1400" i="1" dirty="0">
                <a:latin typeface="微软雅黑" panose="020B0503020204020204" pitchFamily="34" charset="-122"/>
                <a:ea typeface="微软雅黑" panose="020B0503020204020204" pitchFamily="34" charset="-122"/>
              </a:rPr>
              <a:t>. Phys. Chem. B, </a:t>
            </a:r>
            <a:r>
              <a:rPr lang="en-US" altLang="zh-CN" sz="1400" dirty="0">
                <a:latin typeface="微软雅黑" panose="020B0503020204020204" pitchFamily="34" charset="-122"/>
                <a:ea typeface="微软雅黑" panose="020B0503020204020204" pitchFamily="34" charset="-122"/>
              </a:rPr>
              <a:t>Vol. 101, No. 13, 1997</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97653149"/>
      </p:ext>
    </p:extLst>
  </p:cSld>
  <p:clrMapOvr>
    <a:masterClrMapping/>
  </p:clrMapOvr>
  <mc:AlternateContent xmlns:mc="http://schemas.openxmlformats.org/markup-compatibility/2006" xmlns:p14="http://schemas.microsoft.com/office/powerpoint/2010/main">
    <mc:Choice Requires="p14">
      <p:transition spd="slow" p14:dur="2000" advTm="27659"/>
    </mc:Choice>
    <mc:Fallback xmlns="">
      <p:transition spd="slow" advTm="2765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45" y="1418840"/>
            <a:ext cx="4293611" cy="4593340"/>
          </a:xfrm>
          <a:prstGeom prst="rect">
            <a:avLst/>
          </a:prstGeom>
        </p:spPr>
      </p:pic>
      <p:pic>
        <p:nvPicPr>
          <p:cNvPr id="6" name="图片 5"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5969" y="1418840"/>
            <a:ext cx="5202016" cy="1049692"/>
          </a:xfrm>
          <a:prstGeom prst="rect">
            <a:avLst/>
          </a:prstGeom>
        </p:spPr>
      </p:pic>
      <p:sp>
        <p:nvSpPr>
          <p:cNvPr id="17" name="矩形 16"/>
          <p:cNvSpPr/>
          <p:nvPr/>
        </p:nvSpPr>
        <p:spPr>
          <a:xfrm>
            <a:off x="0" y="363894"/>
            <a:ext cx="2724539" cy="531845"/>
          </a:xfrm>
          <a:prstGeom prst="rect">
            <a:avLst/>
          </a:prstGeom>
          <a:solidFill>
            <a:srgbClr val="8B0012"/>
          </a:solidFill>
          <a:ln>
            <a:solidFill>
              <a:srgbClr val="8B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0" y="438539"/>
            <a:ext cx="2724539"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冰表面的其它相关研究</a:t>
            </a:r>
          </a:p>
        </p:txBody>
      </p:sp>
      <p:sp>
        <p:nvSpPr>
          <p:cNvPr id="16" name="TextBox 8"/>
          <p:cNvSpPr txBox="1"/>
          <p:nvPr/>
        </p:nvSpPr>
        <p:spPr>
          <a:xfrm>
            <a:off x="3476724" y="477028"/>
            <a:ext cx="7537857" cy="369332"/>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(2)Adsorption and Reaction of EO at the Crystalline Ice Surface.</a:t>
            </a:r>
            <a:endParaRPr lang="zh-CN" altLang="en-US" dirty="0">
              <a:latin typeface="微软雅黑" panose="020B0503020204020204" pitchFamily="34" charset="-122"/>
              <a:ea typeface="微软雅黑" panose="020B0503020204020204" pitchFamily="34" charset="-122"/>
            </a:endParaRPr>
          </a:p>
        </p:txBody>
      </p:sp>
      <p:sp>
        <p:nvSpPr>
          <p:cNvPr id="19" name="矩形 18"/>
          <p:cNvSpPr/>
          <p:nvPr/>
        </p:nvSpPr>
        <p:spPr>
          <a:xfrm>
            <a:off x="1950781" y="6227504"/>
            <a:ext cx="8987204" cy="307777"/>
          </a:xfrm>
          <a:prstGeom prst="rect">
            <a:avLst/>
          </a:prstGeom>
        </p:spPr>
        <p:txBody>
          <a:bodyPr wrap="none">
            <a:spAutoFit/>
          </a:bodyPr>
          <a:lstStyle/>
          <a:p>
            <a:r>
              <a:rPr lang="en-US" altLang="zh-CN" sz="1400" dirty="0">
                <a:latin typeface="微软雅黑" panose="020B0503020204020204" pitchFamily="34" charset="-122"/>
                <a:ea typeface="微软雅黑" panose="020B0503020204020204" pitchFamily="34" charset="-122"/>
              </a:rPr>
              <a:t>Lance </a:t>
            </a:r>
            <a:r>
              <a:rPr lang="en-US" altLang="zh-CN" sz="1400" dirty="0" err="1">
                <a:latin typeface="微软雅黑" panose="020B0503020204020204" pitchFamily="34" charset="-122"/>
                <a:ea typeface="微软雅黑" panose="020B0503020204020204" pitchFamily="34" charset="-122"/>
              </a:rPr>
              <a:t>Delzeit</a:t>
            </a:r>
            <a:r>
              <a:rPr lang="en-US" altLang="zh-CN" sz="1400" dirty="0">
                <a:latin typeface="微软雅黑" panose="020B0503020204020204" pitchFamily="34" charset="-122"/>
                <a:ea typeface="微软雅黑" panose="020B0503020204020204" pitchFamily="34" charset="-122"/>
              </a:rPr>
              <a:t>, et al. Ice Surface Reactions with Acids and Bases. J</a:t>
            </a:r>
            <a:r>
              <a:rPr lang="en-US" altLang="zh-CN" sz="1400" i="1" dirty="0">
                <a:latin typeface="微软雅黑" panose="020B0503020204020204" pitchFamily="34" charset="-122"/>
                <a:ea typeface="微软雅黑" panose="020B0503020204020204" pitchFamily="34" charset="-122"/>
              </a:rPr>
              <a:t>. Phys. Chem. B, </a:t>
            </a:r>
            <a:r>
              <a:rPr lang="en-US" altLang="zh-CN" sz="1400" dirty="0">
                <a:latin typeface="微软雅黑" panose="020B0503020204020204" pitchFamily="34" charset="-122"/>
                <a:ea typeface="微软雅黑" panose="020B0503020204020204" pitchFamily="34" charset="-122"/>
              </a:rPr>
              <a:t>Vol. 101, No. 13, 1997</a:t>
            </a:r>
            <a:endParaRPr lang="zh-CN" altLang="en-US" sz="1400" dirty="0">
              <a:latin typeface="微软雅黑" panose="020B0503020204020204" pitchFamily="34" charset="-122"/>
              <a:ea typeface="微软雅黑" panose="020B0503020204020204" pitchFamily="34" charset="-122"/>
            </a:endParaRPr>
          </a:p>
        </p:txBody>
      </p:sp>
      <p:sp>
        <p:nvSpPr>
          <p:cNvPr id="2" name="矩形 1"/>
          <p:cNvSpPr/>
          <p:nvPr/>
        </p:nvSpPr>
        <p:spPr>
          <a:xfrm>
            <a:off x="5735969" y="3715510"/>
            <a:ext cx="5202016" cy="1754326"/>
          </a:xfrm>
          <a:prstGeom prst="rect">
            <a:avLst/>
          </a:prstGeom>
        </p:spPr>
        <p:txBody>
          <a:bodyPr wrap="square">
            <a:spAutoFit/>
          </a:bodyPr>
          <a:lstStyle/>
          <a:p>
            <a:pPr algn="just">
              <a:lnSpc>
                <a:spcPct val="150000"/>
              </a:lnSpc>
            </a:pPr>
            <a:r>
              <a:rPr lang="zh-CN" altLang="en-US" dirty="0">
                <a:latin typeface="微软雅黑" panose="020B0503020204020204" pitchFamily="34" charset="-122"/>
                <a:ea typeface="微软雅黑" panose="020B0503020204020204" pitchFamily="34" charset="-122"/>
              </a:rPr>
              <a:t>图</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重水冰向环氧乙烷（</a:t>
            </a:r>
            <a:r>
              <a:rPr lang="en-US" altLang="zh-CN" dirty="0">
                <a:latin typeface="微软雅黑" panose="020B0503020204020204" pitchFamily="34" charset="-122"/>
                <a:ea typeface="微软雅黑" panose="020B0503020204020204" pitchFamily="34" charset="-122"/>
              </a:rPr>
              <a:t>EO</a:t>
            </a:r>
            <a:r>
              <a:rPr lang="zh-CN" altLang="en-US" dirty="0">
                <a:latin typeface="微软雅黑" panose="020B0503020204020204" pitchFamily="34" charset="-122"/>
                <a:ea typeface="微软雅黑" panose="020B0503020204020204" pitchFamily="34" charset="-122"/>
              </a:rPr>
              <a:t>）笼状水合物的转变过程（曲线从上到下），</a:t>
            </a:r>
            <a:r>
              <a:rPr lang="en-US" altLang="zh-CN" dirty="0">
                <a:latin typeface="微软雅黑" panose="020B0503020204020204" pitchFamily="34" charset="-122"/>
                <a:ea typeface="微软雅黑" panose="020B0503020204020204" pitchFamily="34" charset="-122"/>
              </a:rPr>
              <a:t>a</a:t>
            </a:r>
            <a:r>
              <a:rPr lang="zh-CN" altLang="en-US" dirty="0">
                <a:latin typeface="微软雅黑" panose="020B0503020204020204" pitchFamily="34" charset="-122"/>
                <a:ea typeface="微软雅黑" panose="020B0503020204020204" pitchFamily="34" charset="-122"/>
              </a:rPr>
              <a:t>图中的峰是</a:t>
            </a:r>
            <a:r>
              <a:rPr lang="en-US" altLang="zh-CN" dirty="0">
                <a:latin typeface="微软雅黑" panose="020B0503020204020204" pitchFamily="34" charset="-122"/>
                <a:ea typeface="微软雅黑" panose="020B0503020204020204" pitchFamily="34" charset="-122"/>
              </a:rPr>
              <a:t>O-D</a:t>
            </a:r>
            <a:r>
              <a:rPr lang="zh-CN" altLang="en-US" dirty="0">
                <a:latin typeface="微软雅黑" panose="020B0503020204020204" pitchFamily="34" charset="-122"/>
                <a:ea typeface="微软雅黑" panose="020B0503020204020204" pitchFamily="34" charset="-122"/>
              </a:rPr>
              <a:t>键峰的变化，</a:t>
            </a:r>
            <a:r>
              <a:rPr lang="en-US" altLang="zh-CN" dirty="0">
                <a:latin typeface="微软雅黑" panose="020B0503020204020204" pitchFamily="34" charset="-122"/>
                <a:ea typeface="微软雅黑" panose="020B0503020204020204" pitchFamily="34" charset="-122"/>
              </a:rPr>
              <a:t>b</a:t>
            </a:r>
            <a:r>
              <a:rPr lang="zh-CN" altLang="en-US" dirty="0">
                <a:latin typeface="微软雅黑" panose="020B0503020204020204" pitchFamily="34" charset="-122"/>
                <a:ea typeface="微软雅黑" panose="020B0503020204020204" pitchFamily="34" charset="-122"/>
              </a:rPr>
              <a:t>图则表明孤立的</a:t>
            </a:r>
            <a:r>
              <a:rPr lang="en-US" altLang="zh-CN" dirty="0">
                <a:latin typeface="微软雅黑" panose="020B0503020204020204" pitchFamily="34" charset="-122"/>
                <a:ea typeface="微软雅黑" panose="020B0503020204020204" pitchFamily="34" charset="-122"/>
              </a:rPr>
              <a:t>HDO</a:t>
            </a:r>
            <a:r>
              <a:rPr lang="zh-CN" altLang="en-US" dirty="0">
                <a:latin typeface="微软雅黑" panose="020B0503020204020204" pitchFamily="34" charset="-122"/>
                <a:ea typeface="微软雅黑" panose="020B0503020204020204" pitchFamily="34" charset="-122"/>
              </a:rPr>
              <a:t>分子的</a:t>
            </a:r>
            <a:r>
              <a:rPr lang="en-US" altLang="zh-CN" dirty="0">
                <a:latin typeface="微软雅黑" panose="020B0503020204020204" pitchFamily="34" charset="-122"/>
                <a:ea typeface="微软雅黑" panose="020B0503020204020204" pitchFamily="34" charset="-122"/>
              </a:rPr>
              <a:t>OH</a:t>
            </a:r>
            <a:r>
              <a:rPr lang="zh-CN" altLang="en-US" dirty="0">
                <a:latin typeface="微软雅黑" panose="020B0503020204020204" pitchFamily="34" charset="-122"/>
                <a:ea typeface="微软雅黑" panose="020B0503020204020204" pitchFamily="34" charset="-122"/>
              </a:rPr>
              <a:t>键的尖锐的峰变为笼状水分子的较宽的峰。</a:t>
            </a:r>
          </a:p>
        </p:txBody>
      </p:sp>
    </p:spTree>
    <p:extLst>
      <p:ext uri="{BB962C8B-B14F-4D97-AF65-F5344CB8AC3E}">
        <p14:creationId xmlns:p14="http://schemas.microsoft.com/office/powerpoint/2010/main" val="2262095457"/>
      </p:ext>
    </p:extLst>
  </p:cSld>
  <p:clrMapOvr>
    <a:masterClrMapping/>
  </p:clrMapOvr>
  <mc:AlternateContent xmlns:mc="http://schemas.openxmlformats.org/markup-compatibility/2006" xmlns:p14="http://schemas.microsoft.com/office/powerpoint/2010/main">
    <mc:Choice Requires="p14">
      <p:transition spd="slow" p14:dur="2000" advTm="42685"/>
    </mc:Choice>
    <mc:Fallback xmlns="">
      <p:transition spd="slow" advTm="4268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133" y="1604144"/>
            <a:ext cx="4654963" cy="3162165"/>
          </a:xfrm>
          <a:prstGeom prst="rect">
            <a:avLst/>
          </a:prstGeom>
        </p:spPr>
      </p:pic>
      <p:pic>
        <p:nvPicPr>
          <p:cNvPr id="9" name="图片 8"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2103" y="1604145"/>
            <a:ext cx="5430467" cy="3162165"/>
          </a:xfrm>
          <a:prstGeom prst="rect">
            <a:avLst/>
          </a:prstGeom>
        </p:spPr>
      </p:pic>
      <p:pic>
        <p:nvPicPr>
          <p:cNvPr id="10" name="图片 9"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3020" y="4889297"/>
            <a:ext cx="4398917" cy="928573"/>
          </a:xfrm>
          <a:prstGeom prst="rect">
            <a:avLst/>
          </a:prstGeom>
        </p:spPr>
      </p:pic>
      <p:pic>
        <p:nvPicPr>
          <p:cNvPr id="11" name="图片 10"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4973" y="4889297"/>
            <a:ext cx="4902137" cy="1001325"/>
          </a:xfrm>
          <a:prstGeom prst="rect">
            <a:avLst/>
          </a:prstGeom>
        </p:spPr>
      </p:pic>
      <p:sp>
        <p:nvSpPr>
          <p:cNvPr id="17" name="矩形 16"/>
          <p:cNvSpPr/>
          <p:nvPr/>
        </p:nvSpPr>
        <p:spPr>
          <a:xfrm>
            <a:off x="0" y="363894"/>
            <a:ext cx="2724539" cy="531845"/>
          </a:xfrm>
          <a:prstGeom prst="rect">
            <a:avLst/>
          </a:prstGeom>
          <a:solidFill>
            <a:srgbClr val="8B0012"/>
          </a:solidFill>
          <a:ln>
            <a:solidFill>
              <a:srgbClr val="8B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0" y="438539"/>
            <a:ext cx="2724539"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冰表面的其它相关研究</a:t>
            </a:r>
          </a:p>
        </p:txBody>
      </p:sp>
      <p:sp>
        <p:nvSpPr>
          <p:cNvPr id="15" name="TextBox 8"/>
          <p:cNvSpPr txBox="1"/>
          <p:nvPr/>
        </p:nvSpPr>
        <p:spPr>
          <a:xfrm>
            <a:off x="3476724" y="477028"/>
            <a:ext cx="7537857" cy="369332"/>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(3)Adsorption and Reaction of </a:t>
            </a:r>
            <a:r>
              <a:rPr lang="en-US" altLang="zh-CN" dirty="0" err="1">
                <a:latin typeface="微软雅黑" panose="020B0503020204020204" pitchFamily="34" charset="-122"/>
                <a:ea typeface="微软雅黑" panose="020B0503020204020204" pitchFamily="34" charset="-122"/>
              </a:rPr>
              <a:t>HCl</a:t>
            </a:r>
            <a:r>
              <a:rPr lang="en-US" altLang="zh-CN" dirty="0">
                <a:latin typeface="微软雅黑" panose="020B0503020204020204" pitchFamily="34" charset="-122"/>
                <a:ea typeface="微软雅黑" panose="020B0503020204020204" pitchFamily="34" charset="-122"/>
              </a:rPr>
              <a:t> at the Crystalline Ice Surface.</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55764827"/>
      </p:ext>
    </p:extLst>
  </p:cSld>
  <p:clrMapOvr>
    <a:masterClrMapping/>
  </p:clrMapOvr>
  <mc:AlternateContent xmlns:mc="http://schemas.openxmlformats.org/markup-compatibility/2006" xmlns:p14="http://schemas.microsoft.com/office/powerpoint/2010/main">
    <mc:Choice Requires="p14">
      <p:transition spd="slow" p14:dur="2000" advTm="97387"/>
    </mc:Choice>
    <mc:Fallback xmlns="">
      <p:transition spd="slow" advTm="9738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37604" y="6183345"/>
            <a:ext cx="9169486" cy="523220"/>
          </a:xfrm>
          <a:prstGeom prst="rect">
            <a:avLst/>
          </a:prstGeom>
        </p:spPr>
        <p:txBody>
          <a:bodyPr wrap="square">
            <a:spAutoFit/>
          </a:bodyPr>
          <a:lstStyle/>
          <a:p>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Miyamoto A, </a:t>
            </a:r>
            <a:r>
              <a:rPr lang="en-US" altLang="zh-CN" sz="1400" dirty="0" err="1">
                <a:latin typeface="微软雅黑" panose="020B0503020204020204" pitchFamily="34" charset="-122"/>
                <a:ea typeface="微软雅黑" panose="020B0503020204020204" pitchFamily="34" charset="-122"/>
              </a:rPr>
              <a:t>Weikusat</a:t>
            </a:r>
            <a:r>
              <a:rPr lang="en-US" altLang="zh-CN" sz="1400" dirty="0">
                <a:latin typeface="微软雅黑" panose="020B0503020204020204" pitchFamily="34" charset="-122"/>
                <a:ea typeface="微软雅黑" panose="020B0503020204020204" pitchFamily="34" charset="-122"/>
              </a:rPr>
              <a:t> I, </a:t>
            </a:r>
            <a:r>
              <a:rPr lang="en-US" altLang="zh-CN" sz="1400" dirty="0" err="1">
                <a:latin typeface="微软雅黑" panose="020B0503020204020204" pitchFamily="34" charset="-122"/>
                <a:ea typeface="微软雅黑" panose="020B0503020204020204" pitchFamily="34" charset="-122"/>
              </a:rPr>
              <a:t>Hondoh</a:t>
            </a:r>
            <a:r>
              <a:rPr lang="en-US" altLang="zh-CN" sz="1400" dirty="0">
                <a:latin typeface="微软雅黑" panose="020B0503020204020204" pitchFamily="34" charset="-122"/>
                <a:ea typeface="微软雅黑" panose="020B0503020204020204" pitchFamily="34" charset="-122"/>
              </a:rPr>
              <a:t> T. Instruments and methods: Complete determination of ice crystal orientation using Laue X-ray diffraction method[J]. Journal of Glaciology, 2011, 57(201):103-110.</a:t>
            </a:r>
            <a:endParaRPr lang="zh-CN" altLang="en-US" sz="14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a:stretch>
            <a:fillRect/>
          </a:stretch>
        </p:blipFill>
        <p:spPr>
          <a:xfrm>
            <a:off x="1997624" y="1725022"/>
            <a:ext cx="8196752" cy="3541173"/>
          </a:xfrm>
          <a:prstGeom prst="rect">
            <a:avLst/>
          </a:prstGeom>
        </p:spPr>
      </p:pic>
      <p:sp>
        <p:nvSpPr>
          <p:cNvPr id="11" name="矩形 10"/>
          <p:cNvSpPr/>
          <p:nvPr/>
        </p:nvSpPr>
        <p:spPr>
          <a:xfrm>
            <a:off x="0" y="363894"/>
            <a:ext cx="2724539" cy="531845"/>
          </a:xfrm>
          <a:prstGeom prst="rect">
            <a:avLst/>
          </a:prstGeom>
          <a:solidFill>
            <a:srgbClr val="8B0012"/>
          </a:solidFill>
          <a:ln>
            <a:solidFill>
              <a:srgbClr val="8B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0" y="438539"/>
            <a:ext cx="2724539"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冰表面的其它相关研究</a:t>
            </a:r>
          </a:p>
        </p:txBody>
      </p:sp>
    </p:spTree>
    <p:extLst>
      <p:ext uri="{BB962C8B-B14F-4D97-AF65-F5344CB8AC3E}">
        <p14:creationId xmlns:p14="http://schemas.microsoft.com/office/powerpoint/2010/main" val="501085800"/>
      </p:ext>
    </p:extLst>
  </p:cSld>
  <p:clrMapOvr>
    <a:masterClrMapping/>
  </p:clrMapOvr>
  <mc:AlternateContent xmlns:mc="http://schemas.openxmlformats.org/markup-compatibility/2006" xmlns:p14="http://schemas.microsoft.com/office/powerpoint/2010/main">
    <mc:Choice Requires="p14">
      <p:transition spd="slow" p14:dur="2000" advTm="8084"/>
    </mc:Choice>
    <mc:Fallback xmlns="">
      <p:transition spd="slow" advTm="808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3545633" cy="6858000"/>
          </a:xfrm>
          <a:prstGeom prst="rect">
            <a:avLst/>
          </a:prstGeom>
          <a:solidFill>
            <a:srgbClr val="8B0012"/>
          </a:solidFill>
          <a:ln>
            <a:solidFill>
              <a:srgbClr val="8B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00402" y="811760"/>
            <a:ext cx="1744828" cy="1770549"/>
          </a:xfrm>
          <a:prstGeom prst="rect">
            <a:avLst/>
          </a:prstGeom>
          <a:noFill/>
        </p:spPr>
        <p:txBody>
          <a:bodyPr wrap="square" rtlCol="0">
            <a:spAutoFit/>
          </a:bodyPr>
          <a:lstStyle/>
          <a:p>
            <a:pPr algn="ctr">
              <a:lnSpc>
                <a:spcPct val="150000"/>
              </a:lnSpc>
            </a:pPr>
            <a:r>
              <a:rPr lang="zh-CN" altLang="en-US" sz="4800" dirty="0">
                <a:solidFill>
                  <a:schemeClr val="bg1"/>
                </a:solidFill>
                <a:latin typeface="微软雅黑" panose="020B0503020204020204" pitchFamily="34" charset="-122"/>
                <a:ea typeface="微软雅黑" panose="020B0503020204020204" pitchFamily="34" charset="-122"/>
              </a:rPr>
              <a:t>目 录</a:t>
            </a:r>
            <a:endParaRPr lang="en-US" altLang="zh-CN" sz="48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en-US" altLang="zh-CN" sz="2800" dirty="0">
                <a:solidFill>
                  <a:schemeClr val="bg1"/>
                </a:solidFill>
                <a:latin typeface="微软雅黑" panose="020B0503020204020204" pitchFamily="34" charset="-122"/>
                <a:ea typeface="微软雅黑" panose="020B0503020204020204" pitchFamily="34" charset="-122"/>
              </a:rPr>
              <a:t>Contents</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047632" y="811760"/>
            <a:ext cx="8226490" cy="4031873"/>
          </a:xfrm>
          <a:prstGeom prst="rect">
            <a:avLst/>
          </a:prstGeom>
          <a:noFill/>
        </p:spPr>
        <p:txBody>
          <a:bodyPr wrap="square" rtlCol="0">
            <a:spAutoFit/>
          </a:bodyPr>
          <a:lstStyle/>
          <a:p>
            <a:pPr marL="285750" indent="-285750">
              <a:lnSpc>
                <a:spcPct val="200000"/>
              </a:lnSpc>
              <a:buClr>
                <a:srgbClr val="8B0012"/>
              </a:buClr>
              <a:buFont typeface="Wingdings" panose="05000000000000000000" pitchFamily="2" charset="2"/>
              <a:buChar char="l"/>
            </a:pPr>
            <a:r>
              <a:rPr lang="zh-CN" altLang="en-US" sz="3200" dirty="0">
                <a:solidFill>
                  <a:srgbClr val="8B0012"/>
                </a:solidFill>
                <a:latin typeface="微软雅黑" panose="020B0503020204020204" pitchFamily="34" charset="-122"/>
                <a:ea typeface="微软雅黑" panose="020B0503020204020204" pitchFamily="34" charset="-122"/>
              </a:rPr>
              <a:t>   引言</a:t>
            </a:r>
            <a:endParaRPr lang="en-US" altLang="zh-CN" sz="3200" dirty="0">
              <a:solidFill>
                <a:srgbClr val="8B0012"/>
              </a:solidFill>
              <a:latin typeface="微软雅黑" panose="020B0503020204020204" pitchFamily="34" charset="-122"/>
              <a:ea typeface="微软雅黑" panose="020B0503020204020204" pitchFamily="34" charset="-122"/>
            </a:endParaRPr>
          </a:p>
          <a:p>
            <a:pPr marL="285750" indent="-285750">
              <a:lnSpc>
                <a:spcPct val="200000"/>
              </a:lnSpc>
              <a:buClr>
                <a:srgbClr val="8B0012"/>
              </a:buClr>
              <a:buFont typeface="Wingdings" panose="05000000000000000000" pitchFamily="2" charset="2"/>
              <a:buChar char="l"/>
            </a:pPr>
            <a:r>
              <a:rPr lang="zh-CN" altLang="en-US" sz="3200" dirty="0">
                <a:solidFill>
                  <a:srgbClr val="8B0012"/>
                </a:solidFill>
                <a:latin typeface="微软雅黑" panose="020B0503020204020204" pitchFamily="34" charset="-122"/>
                <a:ea typeface="微软雅黑" panose="020B0503020204020204" pitchFamily="34" charset="-122"/>
              </a:rPr>
              <a:t>   冰表面的结构</a:t>
            </a:r>
            <a:endParaRPr lang="en-US" altLang="zh-CN" sz="3200" dirty="0">
              <a:solidFill>
                <a:srgbClr val="8B0012"/>
              </a:solidFill>
              <a:latin typeface="微软雅黑" panose="020B0503020204020204" pitchFamily="34" charset="-122"/>
              <a:ea typeface="微软雅黑" panose="020B0503020204020204" pitchFamily="34" charset="-122"/>
            </a:endParaRPr>
          </a:p>
          <a:p>
            <a:pPr marL="285750" indent="-285750">
              <a:lnSpc>
                <a:spcPct val="200000"/>
              </a:lnSpc>
              <a:buClr>
                <a:srgbClr val="8B0012"/>
              </a:buClr>
              <a:buFont typeface="Wingdings" panose="05000000000000000000" pitchFamily="2" charset="2"/>
              <a:buChar char="l"/>
            </a:pPr>
            <a:r>
              <a:rPr lang="zh-CN" altLang="en-US" sz="3200" dirty="0">
                <a:solidFill>
                  <a:srgbClr val="8B0012"/>
                </a:solidFill>
                <a:latin typeface="微软雅黑" panose="020B0503020204020204" pitchFamily="34" charset="-122"/>
                <a:ea typeface="微软雅黑" panose="020B0503020204020204" pitchFamily="34" charset="-122"/>
              </a:rPr>
              <a:t>   冰表面的相关物性</a:t>
            </a:r>
            <a:endParaRPr lang="en-US" altLang="zh-CN" sz="3200" dirty="0">
              <a:solidFill>
                <a:srgbClr val="8B0012"/>
              </a:solidFill>
              <a:latin typeface="微软雅黑" panose="020B0503020204020204" pitchFamily="34" charset="-122"/>
              <a:ea typeface="微软雅黑" panose="020B0503020204020204" pitchFamily="34" charset="-122"/>
            </a:endParaRPr>
          </a:p>
          <a:p>
            <a:pPr marL="285750" indent="-285750">
              <a:lnSpc>
                <a:spcPct val="200000"/>
              </a:lnSpc>
              <a:buClr>
                <a:srgbClr val="8B0012"/>
              </a:buClr>
              <a:buFont typeface="Wingdings" panose="05000000000000000000" pitchFamily="2" charset="2"/>
              <a:buChar char="l"/>
            </a:pPr>
            <a:r>
              <a:rPr lang="zh-CN" altLang="en-US" sz="3200" dirty="0">
                <a:solidFill>
                  <a:srgbClr val="8B0012"/>
                </a:solidFill>
                <a:latin typeface="微软雅黑" panose="020B0503020204020204" pitchFamily="34" charset="-122"/>
                <a:ea typeface="微软雅黑" panose="020B0503020204020204" pitchFamily="34" charset="-122"/>
              </a:rPr>
              <a:t>   冰表面的其他相关研究</a:t>
            </a:r>
            <a:endParaRPr lang="en-US" altLang="zh-CN" sz="3200" dirty="0">
              <a:solidFill>
                <a:srgbClr val="8B001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06824815"/>
      </p:ext>
    </p:extLst>
  </p:cSld>
  <p:clrMapOvr>
    <a:masterClrMapping/>
  </p:clrMapOvr>
  <mc:AlternateContent xmlns:mc="http://schemas.openxmlformats.org/markup-compatibility/2006" xmlns:p14="http://schemas.microsoft.com/office/powerpoint/2010/main">
    <mc:Choice Requires="p14">
      <p:transition spd="slow" p14:dur="2000" advTm="10159"/>
    </mc:Choice>
    <mc:Fallback xmlns="">
      <p:transition spd="slow" advTm="1015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502921" y="1346277"/>
            <a:ext cx="5364686" cy="4595371"/>
          </a:xfrm>
          <a:prstGeom prst="rect">
            <a:avLst/>
          </a:prstGeom>
        </p:spPr>
      </p:pic>
      <p:pic>
        <p:nvPicPr>
          <p:cNvPr id="4" name="图片 3"/>
          <p:cNvPicPr>
            <a:picLocks noChangeAspect="1"/>
          </p:cNvPicPr>
          <p:nvPr/>
        </p:nvPicPr>
        <p:blipFill>
          <a:blip r:embed="rId4"/>
          <a:stretch>
            <a:fillRect/>
          </a:stretch>
        </p:blipFill>
        <p:spPr>
          <a:xfrm>
            <a:off x="6323457" y="1346277"/>
            <a:ext cx="4950827" cy="4400736"/>
          </a:xfrm>
          <a:prstGeom prst="rect">
            <a:avLst/>
          </a:prstGeom>
        </p:spPr>
      </p:pic>
      <p:sp>
        <p:nvSpPr>
          <p:cNvPr id="5" name="矩形 4"/>
          <p:cNvSpPr/>
          <p:nvPr/>
        </p:nvSpPr>
        <p:spPr>
          <a:xfrm>
            <a:off x="2297430" y="6130576"/>
            <a:ext cx="8229600" cy="523220"/>
          </a:xfrm>
          <a:prstGeom prst="rect">
            <a:avLst/>
          </a:prstGeom>
        </p:spPr>
        <p:txBody>
          <a:bodyPr wrap="square">
            <a:spAutoFit/>
          </a:bodyPr>
          <a:lstStyle/>
          <a:p>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Matsuda M. Determination of a-axis orientations of polycrystalline ice[J]. </a:t>
            </a:r>
            <a:r>
              <a:rPr lang="en-US" altLang="zh-CN" sz="1400" dirty="0" err="1">
                <a:latin typeface="微软雅黑" panose="020B0503020204020204" pitchFamily="34" charset="-122"/>
                <a:ea typeface="微软雅黑" panose="020B0503020204020204" pitchFamily="34" charset="-122"/>
              </a:rPr>
              <a:t>Ceskoslovenská</a:t>
            </a:r>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Dermatologie</a:t>
            </a:r>
            <a:r>
              <a:rPr lang="en-US" altLang="zh-CN" sz="1400" dirty="0">
                <a:latin typeface="微软雅黑" panose="020B0503020204020204" pitchFamily="34" charset="-122"/>
                <a:ea typeface="微软雅黑" panose="020B0503020204020204" pitchFamily="34" charset="-122"/>
              </a:rPr>
              <a:t>, 1971, 46(3):102-8.</a:t>
            </a:r>
            <a:endParaRPr lang="zh-CN" altLang="en-US" sz="1400" dirty="0">
              <a:latin typeface="微软雅黑" panose="020B0503020204020204" pitchFamily="34" charset="-122"/>
              <a:ea typeface="微软雅黑" panose="020B0503020204020204" pitchFamily="34" charset="-122"/>
            </a:endParaRPr>
          </a:p>
        </p:txBody>
      </p:sp>
      <p:sp>
        <p:nvSpPr>
          <p:cNvPr id="8" name="矩形 7"/>
          <p:cNvSpPr/>
          <p:nvPr/>
        </p:nvSpPr>
        <p:spPr>
          <a:xfrm>
            <a:off x="0" y="363894"/>
            <a:ext cx="2724539" cy="531845"/>
          </a:xfrm>
          <a:prstGeom prst="rect">
            <a:avLst/>
          </a:prstGeom>
          <a:solidFill>
            <a:srgbClr val="8B0012"/>
          </a:solidFill>
          <a:ln>
            <a:solidFill>
              <a:srgbClr val="8B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0" y="438539"/>
            <a:ext cx="2724539"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冰表面的其它相关研究</a:t>
            </a:r>
          </a:p>
        </p:txBody>
      </p:sp>
    </p:spTree>
    <p:extLst>
      <p:ext uri="{BB962C8B-B14F-4D97-AF65-F5344CB8AC3E}">
        <p14:creationId xmlns:p14="http://schemas.microsoft.com/office/powerpoint/2010/main" val="449413258"/>
      </p:ext>
    </p:extLst>
  </p:cSld>
  <p:clrMapOvr>
    <a:masterClrMapping/>
  </p:clrMapOvr>
  <mc:AlternateContent xmlns:mc="http://schemas.openxmlformats.org/markup-compatibility/2006" xmlns:p14="http://schemas.microsoft.com/office/powerpoint/2010/main">
    <mc:Choice Requires="p14">
      <p:transition spd="slow" p14:dur="2000" advTm="438"/>
    </mc:Choice>
    <mc:Fallback xmlns="">
      <p:transition spd="slow" advTm="43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4144562" y="601638"/>
            <a:ext cx="7903377" cy="1296785"/>
          </a:xfrm>
          <a:prstGeom prst="rect">
            <a:avLst/>
          </a:prstGeom>
        </p:spPr>
      </p:pic>
      <p:sp>
        <p:nvSpPr>
          <p:cNvPr id="3" name="内容占位符 2"/>
          <p:cNvSpPr>
            <a:spLocks noGrp="1"/>
          </p:cNvSpPr>
          <p:nvPr>
            <p:ph idx="1"/>
          </p:nvPr>
        </p:nvSpPr>
        <p:spPr>
          <a:xfrm>
            <a:off x="3581401" y="3048688"/>
            <a:ext cx="7886700" cy="2323412"/>
          </a:xfrm>
        </p:spPr>
        <p:txBody>
          <a:bodyPr>
            <a:noAutofit/>
          </a:bodyPr>
          <a:lstStyle/>
          <a:p>
            <a:pPr>
              <a:lnSpc>
                <a:spcPct val="150000"/>
              </a:lnSpc>
            </a:pPr>
            <a:r>
              <a:rPr lang="zh-CN" altLang="en-US" sz="1800" dirty="0">
                <a:latin typeface="微软雅黑" panose="020B0503020204020204" pitchFamily="34" charset="-122"/>
                <a:ea typeface="微软雅黑" panose="020B0503020204020204" pitchFamily="34" charset="-122"/>
              </a:rPr>
              <a:t>最近研究出新的方法能够制备可控的高品质的冰结构和冰表面</a:t>
            </a:r>
            <a:endParaRPr lang="en-US" altLang="zh-CN" sz="1800" dirty="0">
              <a:latin typeface="微软雅黑" panose="020B0503020204020204" pitchFamily="34" charset="-122"/>
              <a:ea typeface="微软雅黑" panose="020B0503020204020204" pitchFamily="34" charset="-122"/>
            </a:endParaRPr>
          </a:p>
          <a:p>
            <a:pPr>
              <a:lnSpc>
                <a:spcPct val="150000"/>
              </a:lnSpc>
            </a:pPr>
            <a:r>
              <a:rPr lang="zh-CN" altLang="en-US" sz="1800" dirty="0">
                <a:latin typeface="微软雅黑" panose="020B0503020204020204" pitchFamily="34" charset="-122"/>
                <a:ea typeface="微软雅黑" panose="020B0503020204020204" pitchFamily="34" charset="-122"/>
              </a:rPr>
              <a:t>首先，使用坑边界比例测量（</a:t>
            </a:r>
            <a:r>
              <a:rPr lang="en-US" altLang="zh-CN" sz="1800" dirty="0">
                <a:latin typeface="微软雅黑" panose="020B0503020204020204" pitchFamily="34" charset="-122"/>
                <a:ea typeface="微软雅黑" panose="020B0503020204020204" pitchFamily="34" charset="-122"/>
              </a:rPr>
              <a:t>pit perimeter ratio measurements</a:t>
            </a:r>
            <a:r>
              <a:rPr lang="zh-CN" altLang="en-US" sz="1800" dirty="0">
                <a:latin typeface="微软雅黑" panose="020B0503020204020204" pitchFamily="34" charset="-122"/>
                <a:ea typeface="微软雅黑" panose="020B0503020204020204" pitchFamily="34" charset="-122"/>
              </a:rPr>
              <a:t>）提供了较高的精度信息；其二，使用交叉偏正的方法确定光轴</a:t>
            </a:r>
            <a:r>
              <a:rPr lang="en-US" altLang="zh-CN" sz="1800" dirty="0">
                <a:latin typeface="微软雅黑" panose="020B0503020204020204" pitchFamily="34" charset="-122"/>
                <a:ea typeface="微软雅黑" panose="020B0503020204020204" pitchFamily="34" charset="-122"/>
              </a:rPr>
              <a:t>c</a:t>
            </a:r>
            <a:r>
              <a:rPr lang="zh-CN" altLang="en-US" sz="1800" dirty="0">
                <a:latin typeface="微软雅黑" panose="020B0503020204020204" pitchFamily="34" charset="-122"/>
                <a:ea typeface="微软雅黑" panose="020B0503020204020204" pitchFamily="34" charset="-122"/>
              </a:rPr>
              <a:t>进而高精度的通过刻蚀的方法控制六棱柱的取向。结合宏观晶体取向关系的相关方程，能够精确控制切出冰晶体的表面晶相。</a:t>
            </a:r>
            <a:endParaRPr lang="en-US" altLang="zh-CN" sz="18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a:stretch>
            <a:fillRect/>
          </a:stretch>
        </p:blipFill>
        <p:spPr>
          <a:xfrm>
            <a:off x="3581401" y="363894"/>
            <a:ext cx="361439" cy="1534529"/>
          </a:xfrm>
          <a:prstGeom prst="rect">
            <a:avLst/>
          </a:prstGeom>
        </p:spPr>
      </p:pic>
      <p:sp>
        <p:nvSpPr>
          <p:cNvPr id="8" name="矩形 7"/>
          <p:cNvSpPr/>
          <p:nvPr/>
        </p:nvSpPr>
        <p:spPr>
          <a:xfrm>
            <a:off x="0" y="363894"/>
            <a:ext cx="2724539" cy="531845"/>
          </a:xfrm>
          <a:prstGeom prst="rect">
            <a:avLst/>
          </a:prstGeom>
          <a:solidFill>
            <a:srgbClr val="8B0012"/>
          </a:solidFill>
          <a:ln>
            <a:solidFill>
              <a:srgbClr val="8B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0" y="438539"/>
            <a:ext cx="2724539"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冰表面的其它相关研究</a:t>
            </a:r>
          </a:p>
        </p:txBody>
      </p:sp>
    </p:spTree>
    <p:extLst>
      <p:ext uri="{BB962C8B-B14F-4D97-AF65-F5344CB8AC3E}">
        <p14:creationId xmlns:p14="http://schemas.microsoft.com/office/powerpoint/2010/main" val="1142323969"/>
      </p:ext>
    </p:extLst>
  </p:cSld>
  <p:clrMapOvr>
    <a:masterClrMapping/>
  </p:clrMapOvr>
  <mc:AlternateContent xmlns:mc="http://schemas.openxmlformats.org/markup-compatibility/2006" xmlns:p14="http://schemas.microsoft.com/office/powerpoint/2010/main">
    <mc:Choice Requires="p14">
      <p:transition spd="slow" p14:dur="2000" advTm="856"/>
    </mc:Choice>
    <mc:Fallback xmlns="">
      <p:transition spd="slow" advTm="85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2080633" y="1143052"/>
            <a:ext cx="7846703" cy="3131768"/>
          </a:xfrm>
          <a:prstGeom prst="rect">
            <a:avLst/>
          </a:prstGeom>
        </p:spPr>
      </p:pic>
      <p:sp>
        <p:nvSpPr>
          <p:cNvPr id="7" name="矩形 6"/>
          <p:cNvSpPr/>
          <p:nvPr/>
        </p:nvSpPr>
        <p:spPr>
          <a:xfrm>
            <a:off x="2171743" y="4761221"/>
            <a:ext cx="7755593" cy="1754326"/>
          </a:xfrm>
          <a:prstGeom prst="rect">
            <a:avLst/>
          </a:prstGeom>
        </p:spPr>
        <p:txBody>
          <a:bodyPr wrap="square">
            <a:spAutoFit/>
          </a:bodyPr>
          <a:lstStyle/>
          <a:p>
            <a:pPr algn="just">
              <a:lnSpc>
                <a:spcPct val="150000"/>
              </a:lnSpc>
            </a:pPr>
            <a:r>
              <a:rPr lang="zh-CN" altLang="en-US" dirty="0">
                <a:latin typeface="微软雅黑" panose="020B0503020204020204" pitchFamily="34" charset="-122"/>
                <a:ea typeface="微软雅黑" panose="020B0503020204020204" pitchFamily="34" charset="-122"/>
              </a:rPr>
              <a:t>通过控制</a:t>
            </a:r>
            <a:r>
              <a:rPr lang="en-US" altLang="zh-CN" dirty="0">
                <a:latin typeface="微软雅黑" panose="020B0503020204020204" pitchFamily="34" charset="-122"/>
                <a:ea typeface="微软雅黑" panose="020B0503020204020204" pitchFamily="34" charset="-122"/>
              </a:rPr>
              <a:t>theta</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alpha</a:t>
            </a:r>
            <a:r>
              <a:rPr lang="zh-CN" altLang="en-US" dirty="0">
                <a:latin typeface="微软雅黑" panose="020B0503020204020204" pitchFamily="34" charset="-122"/>
                <a:ea typeface="微软雅黑" panose="020B0503020204020204" pitchFamily="34" charset="-122"/>
              </a:rPr>
              <a:t>角进而控制晶柱沉积洞的旋转和俯仰角取向不同图像</a:t>
            </a:r>
            <a:endParaRPr lang="en-US" altLang="zh-CN" dirty="0">
              <a:latin typeface="微软雅黑" panose="020B0503020204020204" pitchFamily="34" charset="-122"/>
              <a:ea typeface="微软雅黑" panose="020B0503020204020204" pitchFamily="34" charset="-122"/>
            </a:endParaRPr>
          </a:p>
          <a:p>
            <a:pPr algn="just">
              <a:lnSpc>
                <a:spcPct val="150000"/>
              </a:lnSpc>
            </a:pPr>
            <a:r>
              <a:rPr lang="en-US" altLang="zh-CN" dirty="0">
                <a:latin typeface="微软雅黑" panose="020B0503020204020204" pitchFamily="34" charset="-122"/>
                <a:ea typeface="微软雅黑" panose="020B0503020204020204" pitchFamily="34" charset="-122"/>
              </a:rPr>
              <a:t> (A) </a:t>
            </a:r>
            <a:r>
              <a:rPr lang="zh-CN" altLang="en-US" dirty="0">
                <a:latin typeface="微软雅黑" panose="020B0503020204020204" pitchFamily="34" charset="-122"/>
                <a:ea typeface="微软雅黑" panose="020B0503020204020204" pitchFamily="34" charset="-122"/>
              </a:rPr>
              <a:t>斜插样式：</a:t>
            </a:r>
            <a:r>
              <a:rPr lang="el-GR" altLang="zh-CN" dirty="0">
                <a:latin typeface="微软雅黑" panose="020B0503020204020204" pitchFamily="34" charset="-122"/>
                <a:ea typeface="微软雅黑" panose="020B0503020204020204" pitchFamily="34" charset="-122"/>
              </a:rPr>
              <a:t>θ = 81°, α = −12. (</a:t>
            </a:r>
            <a:r>
              <a:rPr lang="en-US" altLang="zh-CN" dirty="0">
                <a:latin typeface="微软雅黑" panose="020B0503020204020204" pitchFamily="34" charset="-122"/>
                <a:ea typeface="微软雅黑" panose="020B0503020204020204" pitchFamily="34" charset="-122"/>
              </a:rPr>
              <a:t>B) </a:t>
            </a:r>
            <a:r>
              <a:rPr lang="zh-CN" altLang="en-US" dirty="0">
                <a:latin typeface="微软雅黑" panose="020B0503020204020204" pitchFamily="34" charset="-122"/>
                <a:ea typeface="微软雅黑" panose="020B0503020204020204" pitchFamily="34" charset="-122"/>
              </a:rPr>
              <a:t>光轴几乎与表面平行的样式，</a:t>
            </a:r>
            <a:r>
              <a:rPr lang="el-GR" altLang="zh-CN" dirty="0">
                <a:latin typeface="微软雅黑" panose="020B0503020204020204" pitchFamily="34" charset="-122"/>
                <a:ea typeface="微软雅黑" panose="020B0503020204020204" pitchFamily="34" charset="-122"/>
              </a:rPr>
              <a:t>θ = 89°, α = −25°. (</a:t>
            </a:r>
            <a:r>
              <a:rPr lang="en-US" altLang="zh-CN" dirty="0">
                <a:latin typeface="微软雅黑" panose="020B0503020204020204" pitchFamily="34" charset="-122"/>
                <a:ea typeface="微软雅黑" panose="020B0503020204020204" pitchFamily="34" charset="-122"/>
              </a:rPr>
              <a:t>C) </a:t>
            </a:r>
            <a:r>
              <a:rPr lang="zh-CN" altLang="en-US" dirty="0">
                <a:latin typeface="微软雅黑" panose="020B0503020204020204" pitchFamily="34" charset="-122"/>
                <a:ea typeface="微软雅黑" panose="020B0503020204020204" pitchFamily="34" charset="-122"/>
              </a:rPr>
              <a:t>旋转很少的石棺样式</a:t>
            </a:r>
            <a:r>
              <a:rPr lang="el-GR" altLang="zh-CN" dirty="0">
                <a:latin typeface="微软雅黑" panose="020B0503020204020204" pitchFamily="34" charset="-122"/>
                <a:ea typeface="微软雅黑" panose="020B0503020204020204" pitchFamily="34" charset="-122"/>
              </a:rPr>
              <a:t>θ = </a:t>
            </a:r>
            <a:r>
              <a:rPr lang="en-US" altLang="zh-CN" dirty="0">
                <a:latin typeface="微软雅黑" panose="020B0503020204020204" pitchFamily="34" charset="-122"/>
                <a:ea typeface="微软雅黑" panose="020B0503020204020204" pitchFamily="34" charset="-122"/>
              </a:rPr>
              <a:t>90</a:t>
            </a:r>
            <a:r>
              <a:rPr lang="el-GR"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a:t>
            </a:r>
            <a:r>
              <a:rPr lang="el-GR" altLang="zh-CN" dirty="0">
                <a:latin typeface="微软雅黑" panose="020B0503020204020204" pitchFamily="34" charset="-122"/>
                <a:ea typeface="微软雅黑" panose="020B0503020204020204" pitchFamily="34" charset="-122"/>
              </a:rPr>
              <a:t> α = </a:t>
            </a:r>
            <a:r>
              <a:rPr lang="en-US" altLang="zh-CN" dirty="0">
                <a:latin typeface="微软雅黑" panose="020B0503020204020204" pitchFamily="34" charset="-122"/>
                <a:ea typeface="微软雅黑" panose="020B0503020204020204" pitchFamily="34" charset="-122"/>
              </a:rPr>
              <a:t>0</a:t>
            </a:r>
            <a:r>
              <a:rPr lang="el-GR"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algn="just">
              <a:lnSpc>
                <a:spcPct val="150000"/>
              </a:lnSpc>
            </a:pPr>
            <a:r>
              <a:rPr lang="zh-CN" altLang="en-US" dirty="0">
                <a:latin typeface="微软雅黑" panose="020B0503020204020204" pitchFamily="34" charset="-122"/>
                <a:ea typeface="微软雅黑" panose="020B0503020204020204" pitchFamily="34" charset="-122"/>
              </a:rPr>
              <a:t>可以看出此方法具有很好的规范冰晶体取向的作用。</a:t>
            </a:r>
            <a:endParaRPr lang="en-US" altLang="zh-CN" dirty="0">
              <a:latin typeface="微软雅黑" panose="020B0503020204020204" pitchFamily="34" charset="-122"/>
              <a:ea typeface="微软雅黑" panose="020B0503020204020204" pitchFamily="34" charset="-122"/>
            </a:endParaRPr>
          </a:p>
        </p:txBody>
      </p:sp>
      <p:sp>
        <p:nvSpPr>
          <p:cNvPr id="8" name="矩形 7"/>
          <p:cNvSpPr/>
          <p:nvPr/>
        </p:nvSpPr>
        <p:spPr>
          <a:xfrm>
            <a:off x="0" y="363894"/>
            <a:ext cx="2724539" cy="531845"/>
          </a:xfrm>
          <a:prstGeom prst="rect">
            <a:avLst/>
          </a:prstGeom>
          <a:solidFill>
            <a:srgbClr val="8B0012"/>
          </a:solidFill>
          <a:ln>
            <a:solidFill>
              <a:srgbClr val="8B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0" y="438539"/>
            <a:ext cx="2724539"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冰表面的其它相关研究</a:t>
            </a:r>
          </a:p>
        </p:txBody>
      </p:sp>
    </p:spTree>
    <p:extLst>
      <p:ext uri="{BB962C8B-B14F-4D97-AF65-F5344CB8AC3E}">
        <p14:creationId xmlns:p14="http://schemas.microsoft.com/office/powerpoint/2010/main" val="356324902"/>
      </p:ext>
    </p:extLst>
  </p:cSld>
  <p:clrMapOvr>
    <a:masterClrMapping/>
  </p:clrMapOvr>
  <mc:AlternateContent xmlns:mc="http://schemas.openxmlformats.org/markup-compatibility/2006" xmlns:p14="http://schemas.microsoft.com/office/powerpoint/2010/main">
    <mc:Choice Requires="p14">
      <p:transition spd="slow" p14:dur="2000" advTm="622"/>
    </mc:Choice>
    <mc:Fallback xmlns="">
      <p:transition spd="slow" advTm="62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2"/>
          <a:stretch>
            <a:fillRect/>
          </a:stretch>
        </p:blipFill>
        <p:spPr>
          <a:xfrm>
            <a:off x="3592830" y="249340"/>
            <a:ext cx="8505573" cy="2787448"/>
          </a:xfrm>
          <a:prstGeom prst="rect">
            <a:avLst/>
          </a:prstGeom>
        </p:spPr>
      </p:pic>
      <p:pic>
        <p:nvPicPr>
          <p:cNvPr id="6" name="图片 5"/>
          <p:cNvPicPr>
            <a:picLocks noChangeAspect="1"/>
          </p:cNvPicPr>
          <p:nvPr/>
        </p:nvPicPr>
        <p:blipFill>
          <a:blip r:embed="rId3"/>
          <a:stretch>
            <a:fillRect/>
          </a:stretch>
        </p:blipFill>
        <p:spPr>
          <a:xfrm>
            <a:off x="6409515" y="3217556"/>
            <a:ext cx="5220152" cy="739204"/>
          </a:xfrm>
          <a:prstGeom prst="rect">
            <a:avLst/>
          </a:prstGeom>
        </p:spPr>
      </p:pic>
      <p:pic>
        <p:nvPicPr>
          <p:cNvPr id="7" name="图片 6"/>
          <p:cNvPicPr>
            <a:picLocks noChangeAspect="1"/>
          </p:cNvPicPr>
          <p:nvPr/>
        </p:nvPicPr>
        <p:blipFill>
          <a:blip r:embed="rId4"/>
          <a:stretch>
            <a:fillRect/>
          </a:stretch>
        </p:blipFill>
        <p:spPr>
          <a:xfrm>
            <a:off x="6571598" y="4137528"/>
            <a:ext cx="5204911" cy="1181202"/>
          </a:xfrm>
          <a:prstGeom prst="rect">
            <a:avLst/>
          </a:prstGeom>
        </p:spPr>
      </p:pic>
      <p:pic>
        <p:nvPicPr>
          <p:cNvPr id="8" name="图片 7"/>
          <p:cNvPicPr>
            <a:picLocks noChangeAspect="1"/>
          </p:cNvPicPr>
          <p:nvPr/>
        </p:nvPicPr>
        <p:blipFill>
          <a:blip r:embed="rId5"/>
          <a:stretch>
            <a:fillRect/>
          </a:stretch>
        </p:blipFill>
        <p:spPr>
          <a:xfrm>
            <a:off x="362821" y="1255486"/>
            <a:ext cx="2917917" cy="1386559"/>
          </a:xfrm>
          <a:prstGeom prst="rect">
            <a:avLst/>
          </a:prstGeom>
        </p:spPr>
      </p:pic>
      <p:pic>
        <p:nvPicPr>
          <p:cNvPr id="9" name="图片 8"/>
          <p:cNvPicPr>
            <a:picLocks noChangeAspect="1"/>
          </p:cNvPicPr>
          <p:nvPr/>
        </p:nvPicPr>
        <p:blipFill>
          <a:blip r:embed="rId6"/>
          <a:stretch>
            <a:fillRect/>
          </a:stretch>
        </p:blipFill>
        <p:spPr>
          <a:xfrm>
            <a:off x="6409516" y="5440229"/>
            <a:ext cx="4534293" cy="678239"/>
          </a:xfrm>
          <a:prstGeom prst="rect">
            <a:avLst/>
          </a:prstGeom>
        </p:spPr>
      </p:pic>
      <p:sp>
        <p:nvSpPr>
          <p:cNvPr id="10" name="文本框 9"/>
          <p:cNvSpPr txBox="1"/>
          <p:nvPr/>
        </p:nvSpPr>
        <p:spPr>
          <a:xfrm>
            <a:off x="762871" y="3287346"/>
            <a:ext cx="4860689" cy="1338828"/>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通过几何推导，可以得到精确的模板图形和晶相之间的联系，其中</a:t>
            </a:r>
            <a:r>
              <a:rPr lang="en-US" altLang="zh-CN" dirty="0">
                <a:latin typeface="微软雅黑" panose="020B0503020204020204" pitchFamily="34" charset="-122"/>
                <a:ea typeface="微软雅黑" panose="020B0503020204020204" pitchFamily="34" charset="-122"/>
              </a:rPr>
              <a:t>d</a:t>
            </a:r>
            <a:r>
              <a:rPr lang="zh-CN" altLang="en-US" dirty="0">
                <a:latin typeface="微软雅黑" panose="020B0503020204020204" pitchFamily="34" charset="-122"/>
                <a:ea typeface="微软雅黑" panose="020B0503020204020204" pitchFamily="34" charset="-122"/>
              </a:rPr>
              <a:t>如上图示意，为坑洞最深度</a:t>
            </a:r>
            <a:r>
              <a:rPr lang="en-US" altLang="zh-CN" dirty="0">
                <a:latin typeface="微软雅黑" panose="020B0503020204020204" pitchFamily="34" charset="-122"/>
                <a:ea typeface="微软雅黑" panose="020B0503020204020204" pitchFamily="34" charset="-122"/>
              </a:rPr>
              <a:t>depth</a:t>
            </a:r>
            <a:r>
              <a:rPr lang="zh-CN" altLang="en-US" dirty="0">
                <a:latin typeface="微软雅黑" panose="020B0503020204020204" pitchFamily="34" charset="-122"/>
                <a:ea typeface="微软雅黑" panose="020B0503020204020204" pitchFamily="34" charset="-122"/>
              </a:rPr>
              <a:t>。</a:t>
            </a:r>
          </a:p>
        </p:txBody>
      </p:sp>
      <p:sp>
        <p:nvSpPr>
          <p:cNvPr id="13" name="矩形 12"/>
          <p:cNvSpPr/>
          <p:nvPr/>
        </p:nvSpPr>
        <p:spPr>
          <a:xfrm>
            <a:off x="0" y="363894"/>
            <a:ext cx="2724539" cy="531845"/>
          </a:xfrm>
          <a:prstGeom prst="rect">
            <a:avLst/>
          </a:prstGeom>
          <a:solidFill>
            <a:srgbClr val="8B0012"/>
          </a:solidFill>
          <a:ln>
            <a:solidFill>
              <a:srgbClr val="8B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0" y="438539"/>
            <a:ext cx="2724539"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冰表面的其它相关研究</a:t>
            </a:r>
          </a:p>
        </p:txBody>
      </p:sp>
    </p:spTree>
    <p:extLst>
      <p:ext uri="{BB962C8B-B14F-4D97-AF65-F5344CB8AC3E}">
        <p14:creationId xmlns:p14="http://schemas.microsoft.com/office/powerpoint/2010/main" val="2712792330"/>
      </p:ext>
    </p:extLst>
  </p:cSld>
  <p:clrMapOvr>
    <a:masterClrMapping/>
  </p:clrMapOvr>
  <mc:AlternateContent xmlns:mc="http://schemas.openxmlformats.org/markup-compatibility/2006" xmlns:p14="http://schemas.microsoft.com/office/powerpoint/2010/main">
    <mc:Choice Requires="p14">
      <p:transition spd="slow" p14:dur="2000" advTm="809"/>
    </mc:Choice>
    <mc:Fallback xmlns="">
      <p:transition spd="slow" advTm="80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907378" y="1032314"/>
            <a:ext cx="6950042" cy="2949196"/>
          </a:xfrm>
          <a:prstGeom prst="rect">
            <a:avLst/>
          </a:prstGeom>
        </p:spPr>
      </p:pic>
      <p:sp>
        <p:nvSpPr>
          <p:cNvPr id="6" name="文本框 5"/>
          <p:cNvSpPr txBox="1"/>
          <p:nvPr/>
        </p:nvSpPr>
        <p:spPr>
          <a:xfrm>
            <a:off x="3164679" y="525916"/>
            <a:ext cx="8367429"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通过此方法控制冰晶表面取向获得到不同类型冰表面悬挂键分布特征：</a:t>
            </a:r>
          </a:p>
        </p:txBody>
      </p:sp>
      <p:sp>
        <p:nvSpPr>
          <p:cNvPr id="7" name="矩形 6"/>
          <p:cNvSpPr/>
          <p:nvPr/>
        </p:nvSpPr>
        <p:spPr>
          <a:xfrm>
            <a:off x="1907378" y="6257837"/>
            <a:ext cx="8494106" cy="523220"/>
          </a:xfrm>
          <a:prstGeom prst="rect">
            <a:avLst/>
          </a:prstGeom>
        </p:spPr>
        <p:txBody>
          <a:bodyPr wrap="square">
            <a:spAutoFit/>
          </a:bodyPr>
          <a:lstStyle/>
          <a:p>
            <a:r>
              <a:rPr lang="en-US" altLang="zh-CN" sz="1400" dirty="0">
                <a:latin typeface="微软雅黑" panose="020B0503020204020204" pitchFamily="34" charset="-122"/>
                <a:ea typeface="微软雅黑" panose="020B0503020204020204" pitchFamily="34" charset="-122"/>
              </a:rPr>
              <a:t>Shultz M J, Bisson P J, </a:t>
            </a:r>
            <a:r>
              <a:rPr lang="en-US" altLang="zh-CN" sz="1400" dirty="0" err="1">
                <a:latin typeface="微软雅黑" panose="020B0503020204020204" pitchFamily="34" charset="-122"/>
                <a:ea typeface="微软雅黑" panose="020B0503020204020204" pitchFamily="34" charset="-122"/>
              </a:rPr>
              <a:t>Brumberg</a:t>
            </a:r>
            <a:r>
              <a:rPr lang="en-US" altLang="zh-CN" sz="1400" dirty="0">
                <a:latin typeface="微软雅黑" panose="020B0503020204020204" pitchFamily="34" charset="-122"/>
                <a:ea typeface="微软雅黑" panose="020B0503020204020204" pitchFamily="34" charset="-122"/>
              </a:rPr>
              <a:t> A. Best face forward: crystal-face competition at the ice-water interface.[J]. Journal of Physical Chemistry B, 2014, 118(28):7972-80.</a:t>
            </a:r>
            <a:endParaRPr lang="zh-CN" altLang="en-US" sz="1400"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rotWithShape="1">
          <a:blip r:embed="rId3"/>
          <a:srcRect t="14355"/>
          <a:stretch/>
        </p:blipFill>
        <p:spPr>
          <a:xfrm>
            <a:off x="7659624" y="4016152"/>
            <a:ext cx="3688350" cy="1698848"/>
          </a:xfrm>
          <a:prstGeom prst="rect">
            <a:avLst/>
          </a:prstGeom>
        </p:spPr>
      </p:pic>
      <p:sp>
        <p:nvSpPr>
          <p:cNvPr id="9" name="矩形 8"/>
          <p:cNvSpPr/>
          <p:nvPr/>
        </p:nvSpPr>
        <p:spPr>
          <a:xfrm>
            <a:off x="1679448" y="4016151"/>
            <a:ext cx="6135623" cy="1938992"/>
          </a:xfrm>
          <a:prstGeom prst="rect">
            <a:avLst/>
          </a:prstGeom>
        </p:spPr>
        <p:txBody>
          <a:bodyPr wrap="square">
            <a:spAutoFit/>
          </a:bodyPr>
          <a:lstStyle/>
          <a:p>
            <a:r>
              <a:rPr lang="zh-CN" altLang="en-US" sz="1200" dirty="0"/>
              <a:t>在这三种冰表面构造下，分子排布和悬挂键密度都各不相同：</a:t>
            </a:r>
            <a:endParaRPr lang="en-US" altLang="zh-CN" sz="1200" dirty="0"/>
          </a:p>
          <a:p>
            <a:r>
              <a:rPr lang="en-US" altLang="zh-CN" sz="1200" dirty="0"/>
              <a:t>(A)Basal </a:t>
            </a:r>
            <a:r>
              <a:rPr lang="zh-CN" altLang="en-US" sz="1200" dirty="0"/>
              <a:t>面由双层结构组成，如图中深蓝和浅蓝所示，两层结构中每个分子由三个氢键连接，每个六角环结构包含顶面的三个分子，其中每个具有一个垂直于界面的悬挂键，</a:t>
            </a:r>
            <a:r>
              <a:rPr lang="en-US" altLang="zh-CN" sz="1200" dirty="0"/>
              <a:t> </a:t>
            </a:r>
            <a:r>
              <a:rPr lang="zh-CN" altLang="en-US" sz="1200" dirty="0"/>
              <a:t>悬挂键密度为</a:t>
            </a:r>
            <a:r>
              <a:rPr lang="en-US" altLang="zh-CN" sz="1200" dirty="0"/>
              <a:t>5.59 × 1014 cm−2. (B) primary-prism </a:t>
            </a:r>
            <a:r>
              <a:rPr lang="zh-CN" altLang="en-US" sz="1200" dirty="0"/>
              <a:t>面不包含上述双层结构，其由氢原子连接组成的链状结构叠成</a:t>
            </a:r>
            <a:r>
              <a:rPr lang="en-US" altLang="zh-CN" sz="1200" dirty="0"/>
              <a:t>A−B−A </a:t>
            </a:r>
            <a:r>
              <a:rPr lang="zh-CN" altLang="en-US" sz="1200" dirty="0"/>
              <a:t>型结构</a:t>
            </a:r>
            <a:r>
              <a:rPr lang="en-US" altLang="zh-CN" sz="1200" dirty="0"/>
              <a:t>. </a:t>
            </a:r>
            <a:r>
              <a:rPr lang="zh-CN" altLang="en-US" sz="1200" dirty="0"/>
              <a:t>分别由深浅绿色表示，悬挂键密度为</a:t>
            </a:r>
            <a:r>
              <a:rPr lang="en-US" altLang="zh-CN" sz="1200" dirty="0"/>
              <a:t>6.92 × 1014 cm−2. (C) secondary-prism </a:t>
            </a:r>
            <a:r>
              <a:rPr lang="zh-CN" altLang="en-US" sz="1200" dirty="0"/>
              <a:t>面也有双层结构，每个上层由氢原子连接的偶极子组成，由红色和橘色表示上下层，其中下层和上层之间，由四角上的键支撑。悬挂键密度为</a:t>
            </a:r>
            <a:r>
              <a:rPr lang="en-US" altLang="zh-CN" sz="1200" dirty="0"/>
              <a:t>5.96 × 1014 cm−2</a:t>
            </a:r>
          </a:p>
          <a:p>
            <a:r>
              <a:rPr lang="zh-CN" altLang="en-US" sz="1200" dirty="0"/>
              <a:t>通过控制冰晶面切割方向，可以得到特定的冰表面进而进行相关系列研究，对大气物理，地质物理等地球物理学科具有重要意义。</a:t>
            </a:r>
          </a:p>
        </p:txBody>
      </p:sp>
      <p:sp>
        <p:nvSpPr>
          <p:cNvPr id="12" name="矩形 11"/>
          <p:cNvSpPr/>
          <p:nvPr/>
        </p:nvSpPr>
        <p:spPr>
          <a:xfrm>
            <a:off x="0" y="363894"/>
            <a:ext cx="2724539" cy="531845"/>
          </a:xfrm>
          <a:prstGeom prst="rect">
            <a:avLst/>
          </a:prstGeom>
          <a:solidFill>
            <a:srgbClr val="8B0012"/>
          </a:solidFill>
          <a:ln>
            <a:solidFill>
              <a:srgbClr val="8B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0" y="438539"/>
            <a:ext cx="2724539"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冰表面的其它相关研究</a:t>
            </a:r>
          </a:p>
        </p:txBody>
      </p:sp>
    </p:spTree>
    <p:extLst>
      <p:ext uri="{BB962C8B-B14F-4D97-AF65-F5344CB8AC3E}">
        <p14:creationId xmlns:p14="http://schemas.microsoft.com/office/powerpoint/2010/main" val="1695087500"/>
      </p:ext>
    </p:extLst>
  </p:cSld>
  <p:clrMapOvr>
    <a:masterClrMapping/>
  </p:clrMapOvr>
  <mc:AlternateContent xmlns:mc="http://schemas.openxmlformats.org/markup-compatibility/2006" xmlns:p14="http://schemas.microsoft.com/office/powerpoint/2010/main">
    <mc:Choice Requires="p14">
      <p:transition spd="slow" p14:dur="2000" advTm="4819"/>
    </mc:Choice>
    <mc:Fallback xmlns="">
      <p:transition spd="slow" advTm="481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5790" y="1657350"/>
            <a:ext cx="11452860" cy="2177840"/>
          </a:xfrm>
          <a:prstGeom prst="rect">
            <a:avLst/>
          </a:prstGeom>
          <a:noFill/>
        </p:spPr>
        <p:txBody>
          <a:bodyPr wrap="square" rtlCol="0">
            <a:spAutoFit/>
          </a:bodyPr>
          <a:lstStyle/>
          <a:p>
            <a:pPr algn="ctr">
              <a:lnSpc>
                <a:spcPct val="150000"/>
              </a:lnSpc>
            </a:pPr>
            <a:r>
              <a:rPr lang="zh-CN" altLang="en-US" sz="4800" dirty="0">
                <a:solidFill>
                  <a:srgbClr val="C00000"/>
                </a:solidFill>
                <a:latin typeface="微软雅黑" panose="020B0503020204020204" pitchFamily="34" charset="-122"/>
                <a:ea typeface="微软雅黑" panose="020B0503020204020204" pitchFamily="34" charset="-122"/>
              </a:rPr>
              <a:t>谢谢 ！</a:t>
            </a:r>
            <a:endParaRPr lang="en-US" altLang="zh-CN" sz="4800" dirty="0">
              <a:solidFill>
                <a:srgbClr val="C00000"/>
              </a:solidFill>
              <a:latin typeface="微软雅黑" panose="020B0503020204020204" pitchFamily="34" charset="-122"/>
              <a:ea typeface="微软雅黑" panose="020B0503020204020204" pitchFamily="34" charset="-122"/>
            </a:endParaRPr>
          </a:p>
          <a:p>
            <a:pPr algn="ctr">
              <a:lnSpc>
                <a:spcPct val="150000"/>
              </a:lnSpc>
            </a:pPr>
            <a:r>
              <a:rPr lang="en-US" altLang="zh-CN" sz="4800" dirty="0">
                <a:solidFill>
                  <a:srgbClr val="C00000"/>
                </a:solidFill>
                <a:latin typeface="微软雅黑" panose="020B0503020204020204" pitchFamily="34" charset="-122"/>
                <a:ea typeface="微软雅黑" panose="020B0503020204020204" pitchFamily="34" charset="-122"/>
              </a:rPr>
              <a:t>Thank you </a:t>
            </a:r>
            <a:r>
              <a:rPr lang="zh-CN" altLang="en-US" sz="4800" dirty="0">
                <a:solidFill>
                  <a:srgbClr val="C00000"/>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864837030"/>
      </p:ext>
    </p:extLst>
  </p:cSld>
  <p:clrMapOvr>
    <a:masterClrMapping/>
  </p:clrMapOvr>
  <mc:AlternateContent xmlns:mc="http://schemas.openxmlformats.org/markup-compatibility/2006" xmlns:p14="http://schemas.microsoft.com/office/powerpoint/2010/main">
    <mc:Choice Requires="p14">
      <p:transition spd="slow" p14:dur="2000" advTm="2695"/>
    </mc:Choice>
    <mc:Fallback xmlns="">
      <p:transition spd="slow" advTm="26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786418" y="1115168"/>
            <a:ext cx="4695741" cy="2026081"/>
          </a:xfrm>
          <a:prstGeom prst="rect">
            <a:avLst/>
          </a:prstGeom>
        </p:spPr>
      </p:pic>
      <p:pic>
        <p:nvPicPr>
          <p:cNvPr id="5" name="图片 4"/>
          <p:cNvPicPr>
            <a:picLocks noChangeAspect="1"/>
          </p:cNvPicPr>
          <p:nvPr/>
        </p:nvPicPr>
        <p:blipFill>
          <a:blip r:embed="rId4"/>
          <a:stretch>
            <a:fillRect/>
          </a:stretch>
        </p:blipFill>
        <p:spPr>
          <a:xfrm>
            <a:off x="6354801" y="1115168"/>
            <a:ext cx="4663719" cy="1856129"/>
          </a:xfrm>
          <a:prstGeom prst="rect">
            <a:avLst/>
          </a:prstGeom>
        </p:spPr>
      </p:pic>
      <p:pic>
        <p:nvPicPr>
          <p:cNvPr id="6" name="图片 5"/>
          <p:cNvPicPr>
            <a:picLocks noChangeAspect="1"/>
          </p:cNvPicPr>
          <p:nvPr/>
        </p:nvPicPr>
        <p:blipFill>
          <a:blip r:embed="rId5"/>
          <a:stretch>
            <a:fillRect/>
          </a:stretch>
        </p:blipFill>
        <p:spPr>
          <a:xfrm>
            <a:off x="251179" y="3820188"/>
            <a:ext cx="5766217" cy="1918741"/>
          </a:xfrm>
          <a:prstGeom prst="rect">
            <a:avLst/>
          </a:prstGeom>
        </p:spPr>
      </p:pic>
      <p:sp>
        <p:nvSpPr>
          <p:cNvPr id="10" name="矩形 9"/>
          <p:cNvSpPr/>
          <p:nvPr/>
        </p:nvSpPr>
        <p:spPr>
          <a:xfrm>
            <a:off x="0" y="363894"/>
            <a:ext cx="2724539" cy="531845"/>
          </a:xfrm>
          <a:prstGeom prst="rect">
            <a:avLst/>
          </a:prstGeom>
          <a:solidFill>
            <a:srgbClr val="8B0012"/>
          </a:solidFill>
          <a:ln>
            <a:solidFill>
              <a:srgbClr val="8B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0" y="438539"/>
            <a:ext cx="2724539" cy="382555"/>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引 言</a:t>
            </a:r>
          </a:p>
        </p:txBody>
      </p:sp>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2270" y="2971297"/>
            <a:ext cx="4286250" cy="3616525"/>
          </a:xfrm>
          <a:prstGeom prst="rect">
            <a:avLst/>
          </a:prstGeom>
        </p:spPr>
      </p:pic>
    </p:spTree>
    <p:extLst>
      <p:ext uri="{BB962C8B-B14F-4D97-AF65-F5344CB8AC3E}">
        <p14:creationId xmlns:p14="http://schemas.microsoft.com/office/powerpoint/2010/main" val="3576780095"/>
      </p:ext>
    </p:extLst>
  </p:cSld>
  <p:clrMapOvr>
    <a:masterClrMapping/>
  </p:clrMapOvr>
  <mc:AlternateContent xmlns:mc="http://schemas.openxmlformats.org/markup-compatibility/2006" xmlns:p14="http://schemas.microsoft.com/office/powerpoint/2010/main">
    <mc:Choice Requires="p14">
      <p:transition spd="slow" p14:dur="2000" advTm="71441"/>
    </mc:Choice>
    <mc:Fallback xmlns="">
      <p:transition spd="slow" advTm="7144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63894"/>
            <a:ext cx="2724539" cy="531845"/>
          </a:xfrm>
          <a:prstGeom prst="rect">
            <a:avLst/>
          </a:prstGeom>
          <a:solidFill>
            <a:srgbClr val="8B0012"/>
          </a:solidFill>
          <a:ln>
            <a:solidFill>
              <a:srgbClr val="8B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0" y="438539"/>
            <a:ext cx="2724539" cy="382555"/>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冰 表 面 的 结 构</a:t>
            </a:r>
          </a:p>
        </p:txBody>
      </p:sp>
      <p:sp>
        <p:nvSpPr>
          <p:cNvPr id="8" name="文本框 7"/>
          <p:cNvSpPr txBox="1"/>
          <p:nvPr/>
        </p:nvSpPr>
        <p:spPr>
          <a:xfrm>
            <a:off x="7315199" y="1900043"/>
            <a:ext cx="4329404" cy="3831818"/>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在常压下稳定存在的是冰 </a:t>
            </a:r>
            <a:r>
              <a:rPr lang="en-US" altLang="zh-CN" dirty="0" err="1">
                <a:latin typeface="微软雅黑" panose="020B0503020204020204" pitchFamily="34" charset="-122"/>
                <a:ea typeface="微软雅黑" panose="020B0503020204020204" pitchFamily="34" charset="-122"/>
              </a:rPr>
              <a:t>Ih</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相</a:t>
            </a:r>
            <a:endParaRPr lang="en-US" altLang="zh-CN" dirty="0">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氧原子规则地排列在六角形晶格上</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每个水分子可与最近邻的水分子形成 </a:t>
            </a:r>
            <a:r>
              <a:rPr lang="en-US" altLang="zh-CN" dirty="0">
                <a:latin typeface="微软雅黑" panose="020B0503020204020204" pitchFamily="34" charset="-122"/>
                <a:ea typeface="微软雅黑" panose="020B0503020204020204" pitchFamily="34" charset="-122"/>
              </a:rPr>
              <a:t>4 </a:t>
            </a:r>
            <a:r>
              <a:rPr lang="zh-CN" altLang="en-US" dirty="0">
                <a:latin typeface="微软雅黑" panose="020B0503020204020204" pitchFamily="34" charset="-122"/>
                <a:ea typeface="微软雅黑" panose="020B0503020204020204" pitchFamily="34" charset="-122"/>
              </a:rPr>
              <a:t>个氢键</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并且每个氧原子与 </a:t>
            </a:r>
            <a:r>
              <a:rPr lang="en-US" altLang="zh-CN" dirty="0">
                <a:latin typeface="微软雅黑" panose="020B0503020204020204" pitchFamily="34" charset="-122"/>
                <a:ea typeface="微软雅黑" panose="020B0503020204020204" pitchFamily="34" charset="-122"/>
              </a:rPr>
              <a:t>4 </a:t>
            </a:r>
            <a:r>
              <a:rPr lang="zh-CN" altLang="en-US" dirty="0">
                <a:latin typeface="微软雅黑" panose="020B0503020204020204" pitchFamily="34" charset="-122"/>
                <a:ea typeface="微软雅黑" panose="020B0503020204020204" pitchFamily="34" charset="-122"/>
              </a:rPr>
              <a:t>个最近邻氧原子形成一个四面体的排布</a:t>
            </a:r>
            <a:endParaRPr lang="en-US" altLang="zh-CN" dirty="0">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氢原子的排布在一定程度上是无序的</a:t>
            </a:r>
            <a:endParaRPr lang="en-US" altLang="zh-CN" dirty="0">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与体相冰内部的水分子形成 </a:t>
            </a:r>
            <a:r>
              <a:rPr lang="en-US" altLang="zh-CN" dirty="0">
                <a:latin typeface="微软雅黑" panose="020B0503020204020204" pitchFamily="34" charset="-122"/>
                <a:ea typeface="微软雅黑" panose="020B0503020204020204" pitchFamily="34" charset="-122"/>
              </a:rPr>
              <a:t>4 </a:t>
            </a:r>
            <a:r>
              <a:rPr lang="zh-CN" altLang="en-US" dirty="0">
                <a:latin typeface="微软雅黑" panose="020B0503020204020204" pitchFamily="34" charset="-122"/>
                <a:ea typeface="微软雅黑" panose="020B0503020204020204" pitchFamily="34" charset="-122"/>
              </a:rPr>
              <a:t>个氢键结构不同</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冰 </a:t>
            </a:r>
            <a:r>
              <a:rPr lang="en-US" altLang="zh-CN" dirty="0" err="1">
                <a:latin typeface="微软雅黑" panose="020B0503020204020204" pitchFamily="34" charset="-122"/>
                <a:ea typeface="微软雅黑" panose="020B0503020204020204" pitchFamily="34" charset="-122"/>
              </a:rPr>
              <a:t>Ih</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表面的水分子存在悬挂的 </a:t>
            </a:r>
            <a:r>
              <a:rPr lang="en-US" altLang="zh-CN" dirty="0">
                <a:latin typeface="微软雅黑" panose="020B0503020204020204" pitchFamily="34" charset="-122"/>
                <a:ea typeface="微软雅黑" panose="020B0503020204020204" pitchFamily="34" charset="-122"/>
              </a:rPr>
              <a:t>OH </a:t>
            </a:r>
            <a:r>
              <a:rPr lang="zh-CN" altLang="en-US" dirty="0">
                <a:latin typeface="微软雅黑" panose="020B0503020204020204" pitchFamily="34" charset="-122"/>
                <a:ea typeface="微软雅黑" panose="020B0503020204020204" pitchFamily="34" charset="-122"/>
              </a:rPr>
              <a:t>键</a:t>
            </a:r>
          </a:p>
        </p:txBody>
      </p:sp>
      <p:sp>
        <p:nvSpPr>
          <p:cNvPr id="9" name="文本框 8"/>
          <p:cNvSpPr txBox="1"/>
          <p:nvPr/>
        </p:nvSpPr>
        <p:spPr>
          <a:xfrm>
            <a:off x="2243779" y="5290041"/>
            <a:ext cx="5170616"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图 冰</a:t>
            </a:r>
            <a:r>
              <a:rPr lang="en-US" altLang="zh-CN" sz="1600" dirty="0" err="1">
                <a:latin typeface="微软雅黑" panose="020B0503020204020204" pitchFamily="34" charset="-122"/>
                <a:ea typeface="微软雅黑" panose="020B0503020204020204" pitchFamily="34" charset="-122"/>
              </a:rPr>
              <a:t>Ih</a:t>
            </a:r>
            <a:r>
              <a:rPr lang="zh-CN" altLang="en-US" sz="1600" dirty="0">
                <a:latin typeface="微软雅黑" panose="020B0503020204020204" pitchFamily="34" charset="-122"/>
                <a:ea typeface="微软雅黑" panose="020B0503020204020204" pitchFamily="34" charset="-122"/>
              </a:rPr>
              <a:t>相的结构和氧原子排布</a:t>
            </a:r>
          </a:p>
        </p:txBody>
      </p:sp>
      <p:pic>
        <p:nvPicPr>
          <p:cNvPr id="10" name="图片 9"/>
          <p:cNvPicPr>
            <a:picLocks noChangeAspect="1"/>
          </p:cNvPicPr>
          <p:nvPr/>
        </p:nvPicPr>
        <p:blipFill>
          <a:blip r:embed="rId3"/>
          <a:stretch>
            <a:fillRect/>
          </a:stretch>
        </p:blipFill>
        <p:spPr>
          <a:xfrm>
            <a:off x="218492" y="2014888"/>
            <a:ext cx="3404947" cy="2894205"/>
          </a:xfrm>
          <a:prstGeom prst="rect">
            <a:avLst/>
          </a:prstGeom>
        </p:spPr>
      </p:pic>
      <p:pic>
        <p:nvPicPr>
          <p:cNvPr id="11" name="图片 10"/>
          <p:cNvPicPr>
            <a:picLocks noChangeAspect="1"/>
          </p:cNvPicPr>
          <p:nvPr/>
        </p:nvPicPr>
        <p:blipFill>
          <a:blip r:embed="rId4"/>
          <a:stretch>
            <a:fillRect/>
          </a:stretch>
        </p:blipFill>
        <p:spPr>
          <a:xfrm>
            <a:off x="3623439" y="2014888"/>
            <a:ext cx="3270045" cy="3026226"/>
          </a:xfrm>
          <a:prstGeom prst="rect">
            <a:avLst/>
          </a:prstGeom>
        </p:spPr>
      </p:pic>
    </p:spTree>
    <p:extLst>
      <p:ext uri="{BB962C8B-B14F-4D97-AF65-F5344CB8AC3E}">
        <p14:creationId xmlns:p14="http://schemas.microsoft.com/office/powerpoint/2010/main" val="1617761419"/>
      </p:ext>
    </p:extLst>
  </p:cSld>
  <p:clrMapOvr>
    <a:masterClrMapping/>
  </p:clrMapOvr>
  <mc:AlternateContent xmlns:mc="http://schemas.openxmlformats.org/markup-compatibility/2006" xmlns:p14="http://schemas.microsoft.com/office/powerpoint/2010/main">
    <mc:Choice Requires="p14">
      <p:transition spd="slow" p14:dur="2000" advTm="59028"/>
    </mc:Choice>
    <mc:Fallback xmlns="">
      <p:transition spd="slow" advTm="5902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634640" y="1285833"/>
            <a:ext cx="9033360" cy="485074"/>
          </a:xfrm>
          <a:prstGeom prst="rect">
            <a:avLst/>
          </a:prstGeom>
        </p:spPr>
      </p:pic>
      <p:pic>
        <p:nvPicPr>
          <p:cNvPr id="4" name="图片 3"/>
          <p:cNvPicPr>
            <a:picLocks noChangeAspect="1"/>
          </p:cNvPicPr>
          <p:nvPr/>
        </p:nvPicPr>
        <p:blipFill>
          <a:blip r:embed="rId4"/>
          <a:stretch>
            <a:fillRect/>
          </a:stretch>
        </p:blipFill>
        <p:spPr>
          <a:xfrm>
            <a:off x="1972579" y="2417476"/>
            <a:ext cx="8357482" cy="3226750"/>
          </a:xfrm>
          <a:prstGeom prst="rect">
            <a:avLst/>
          </a:prstGeom>
        </p:spPr>
      </p:pic>
      <p:sp>
        <p:nvSpPr>
          <p:cNvPr id="5" name="矩形 4"/>
          <p:cNvSpPr/>
          <p:nvPr/>
        </p:nvSpPr>
        <p:spPr>
          <a:xfrm>
            <a:off x="1807920" y="6086795"/>
            <a:ext cx="8686801" cy="523220"/>
          </a:xfrm>
          <a:prstGeom prst="rect">
            <a:avLst/>
          </a:prstGeom>
        </p:spPr>
        <p:txBody>
          <a:bodyPr wrap="square">
            <a:spAutoFit/>
          </a:bodyPr>
          <a:lstStyle/>
          <a:p>
            <a:r>
              <a:rPr lang="en-US" altLang="zh-CN" sz="1400" dirty="0" err="1">
                <a:latin typeface="微软雅黑" panose="020B0503020204020204" pitchFamily="34" charset="-122"/>
                <a:ea typeface="微软雅黑" panose="020B0503020204020204" pitchFamily="34" charset="-122"/>
              </a:rPr>
              <a:t>Materer</a:t>
            </a:r>
            <a:r>
              <a:rPr lang="en-US" altLang="zh-CN" sz="1400" dirty="0">
                <a:latin typeface="微软雅黑" panose="020B0503020204020204" pitchFamily="34" charset="-122"/>
                <a:ea typeface="微软雅黑" panose="020B0503020204020204" pitchFamily="34" charset="-122"/>
              </a:rPr>
              <a:t> N, Starke U, </a:t>
            </a:r>
            <a:r>
              <a:rPr lang="en-US" altLang="zh-CN" sz="1400" dirty="0" err="1">
                <a:latin typeface="微软雅黑" panose="020B0503020204020204" pitchFamily="34" charset="-122"/>
                <a:ea typeface="微软雅黑" panose="020B0503020204020204" pitchFamily="34" charset="-122"/>
              </a:rPr>
              <a:t>Barbieri</a:t>
            </a:r>
            <a:r>
              <a:rPr lang="en-US" altLang="zh-CN" sz="1400" dirty="0">
                <a:latin typeface="微软雅黑" panose="020B0503020204020204" pitchFamily="34" charset="-122"/>
                <a:ea typeface="微软雅黑" panose="020B0503020204020204" pitchFamily="34" charset="-122"/>
              </a:rPr>
              <a:t> A, et al. Molecular surface structure of a low-temperature ice </a:t>
            </a:r>
            <a:r>
              <a:rPr lang="en-US" altLang="zh-CN" sz="1400" dirty="0" err="1">
                <a:latin typeface="微软雅黑" panose="020B0503020204020204" pitchFamily="34" charset="-122"/>
                <a:ea typeface="微软雅黑" panose="020B0503020204020204" pitchFamily="34" charset="-122"/>
              </a:rPr>
              <a:t>Ih</a:t>
            </a:r>
            <a:r>
              <a:rPr lang="en-US" altLang="zh-CN" sz="1400" dirty="0">
                <a:latin typeface="微软雅黑" panose="020B0503020204020204" pitchFamily="34" charset="-122"/>
                <a:ea typeface="微软雅黑" panose="020B0503020204020204" pitchFamily="34" charset="-122"/>
              </a:rPr>
              <a:t> (0001) crystal[J]. The Journal of Physical Chemistry, 1995, 99(17): 6267-6269.</a:t>
            </a:r>
          </a:p>
        </p:txBody>
      </p:sp>
      <p:sp>
        <p:nvSpPr>
          <p:cNvPr id="6" name="矩形 5"/>
          <p:cNvSpPr/>
          <p:nvPr/>
        </p:nvSpPr>
        <p:spPr>
          <a:xfrm>
            <a:off x="0" y="363894"/>
            <a:ext cx="2724539" cy="531845"/>
          </a:xfrm>
          <a:prstGeom prst="rect">
            <a:avLst/>
          </a:prstGeom>
          <a:solidFill>
            <a:srgbClr val="8B0012"/>
          </a:solidFill>
          <a:ln>
            <a:solidFill>
              <a:srgbClr val="8B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0" y="438539"/>
            <a:ext cx="2724539" cy="382555"/>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冰 表 面 的 结 构</a:t>
            </a:r>
          </a:p>
        </p:txBody>
      </p:sp>
    </p:spTree>
    <p:extLst>
      <p:ext uri="{BB962C8B-B14F-4D97-AF65-F5344CB8AC3E}">
        <p14:creationId xmlns:p14="http://schemas.microsoft.com/office/powerpoint/2010/main" val="3325393328"/>
      </p:ext>
    </p:extLst>
  </p:cSld>
  <p:clrMapOvr>
    <a:masterClrMapping/>
  </p:clrMapOvr>
  <mc:AlternateContent xmlns:mc="http://schemas.openxmlformats.org/markup-compatibility/2006" xmlns:p14="http://schemas.microsoft.com/office/powerpoint/2010/main">
    <mc:Choice Requires="p14">
      <p:transition spd="slow" p14:dur="2000" advTm="29766"/>
    </mc:Choice>
    <mc:Fallback xmlns="">
      <p:transition spd="slow" advTm="2976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3874367" y="490325"/>
            <a:ext cx="4966124" cy="5012711"/>
          </a:xfrm>
          <a:prstGeom prst="rect">
            <a:avLst/>
          </a:prstGeom>
        </p:spPr>
      </p:pic>
      <p:sp>
        <p:nvSpPr>
          <p:cNvPr id="4" name="文本框 3"/>
          <p:cNvSpPr txBox="1"/>
          <p:nvPr/>
        </p:nvSpPr>
        <p:spPr>
          <a:xfrm>
            <a:off x="2850225" y="5739064"/>
            <a:ext cx="7014411" cy="830997"/>
          </a:xfrm>
          <a:prstGeom prst="rect">
            <a:avLst/>
          </a:prstGeom>
          <a:noFill/>
        </p:spPr>
        <p:txBody>
          <a:bodyPr wrap="square" rtlCol="0">
            <a:spAutoFit/>
          </a:bodyPr>
          <a:lstStyle/>
          <a:p>
            <a:r>
              <a:rPr lang="en-US" altLang="zh-CN" sz="2400" dirty="0" err="1"/>
              <a:t>Sixfold</a:t>
            </a:r>
            <a:r>
              <a:rPr lang="en-US" altLang="zh-CN" sz="2400" dirty="0"/>
              <a:t> symmetric LEED pattern of the ordered ice film</a:t>
            </a:r>
            <a:endParaRPr lang="zh-CN" altLang="en-US" sz="2400" dirty="0"/>
          </a:p>
        </p:txBody>
      </p:sp>
      <p:sp>
        <p:nvSpPr>
          <p:cNvPr id="5" name="矩形 4"/>
          <p:cNvSpPr/>
          <p:nvPr/>
        </p:nvSpPr>
        <p:spPr>
          <a:xfrm>
            <a:off x="0" y="363894"/>
            <a:ext cx="2724539" cy="531845"/>
          </a:xfrm>
          <a:prstGeom prst="rect">
            <a:avLst/>
          </a:prstGeom>
          <a:solidFill>
            <a:srgbClr val="8B0012"/>
          </a:solidFill>
          <a:ln>
            <a:solidFill>
              <a:srgbClr val="8B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0" y="438539"/>
            <a:ext cx="2724539" cy="382555"/>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冰 表 面 的 结 构</a:t>
            </a:r>
          </a:p>
        </p:txBody>
      </p:sp>
    </p:spTree>
    <p:extLst>
      <p:ext uri="{BB962C8B-B14F-4D97-AF65-F5344CB8AC3E}">
        <p14:creationId xmlns:p14="http://schemas.microsoft.com/office/powerpoint/2010/main" val="2352103433"/>
      </p:ext>
    </p:extLst>
  </p:cSld>
  <p:clrMapOvr>
    <a:masterClrMapping/>
  </p:clrMapOvr>
  <mc:AlternateContent xmlns:mc="http://schemas.openxmlformats.org/markup-compatibility/2006" xmlns:p14="http://schemas.microsoft.com/office/powerpoint/2010/main">
    <mc:Choice Requires="p14">
      <p:transition spd="slow" p14:dur="2000" advTm="34678"/>
    </mc:Choice>
    <mc:Fallback xmlns="">
      <p:transition spd="slow" advTm="3467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633240" y="707683"/>
            <a:ext cx="8995063" cy="2978419"/>
          </a:xfrm>
          <a:prstGeom prst="rect">
            <a:avLst/>
          </a:prstGeom>
        </p:spPr>
      </p:pic>
      <p:sp>
        <p:nvSpPr>
          <p:cNvPr id="3" name="矩形 2"/>
          <p:cNvSpPr/>
          <p:nvPr/>
        </p:nvSpPr>
        <p:spPr>
          <a:xfrm>
            <a:off x="1804622" y="4059081"/>
            <a:ext cx="8652296" cy="2585323"/>
          </a:xfrm>
          <a:prstGeom prst="rect">
            <a:avLst/>
          </a:prstGeom>
        </p:spPr>
        <p:txBody>
          <a:bodyPr wrap="square">
            <a:spAutoFit/>
          </a:bodyPr>
          <a:lstStyle/>
          <a:p>
            <a:pPr algn="just"/>
            <a:r>
              <a:rPr lang="en-US" altLang="zh-CN" b="1" dirty="0">
                <a:solidFill>
                  <a:srgbClr val="000000"/>
                </a:solidFill>
              </a:rPr>
              <a:t>Figure 2. </a:t>
            </a:r>
            <a:r>
              <a:rPr lang="en-US" altLang="zh-CN" dirty="0">
                <a:solidFill>
                  <a:srgbClr val="000000"/>
                </a:solidFill>
              </a:rPr>
              <a:t>Perspective grazing view of the ice </a:t>
            </a:r>
            <a:r>
              <a:rPr lang="en-US" altLang="zh-CN" dirty="0" err="1">
                <a:solidFill>
                  <a:srgbClr val="000000"/>
                </a:solidFill>
              </a:rPr>
              <a:t>Ih</a:t>
            </a:r>
            <a:r>
              <a:rPr lang="en-US" altLang="zh-CN" dirty="0">
                <a:solidFill>
                  <a:srgbClr val="000000"/>
                </a:solidFill>
              </a:rPr>
              <a:t> (0001) surface, showing two ideal terminations on top: full-bilayer termination at left (layer 1 is present) and half-bilayer termination at right (layer 1 is absent). Molecules in layer </a:t>
            </a:r>
            <a:r>
              <a:rPr lang="en-US" altLang="zh-CN" b="1" dirty="0">
                <a:solidFill>
                  <a:srgbClr val="000000"/>
                </a:solidFill>
              </a:rPr>
              <a:t>1 </a:t>
            </a:r>
            <a:r>
              <a:rPr lang="en-US" altLang="zh-CN" dirty="0">
                <a:solidFill>
                  <a:srgbClr val="000000"/>
                </a:solidFill>
              </a:rPr>
              <a:t>are found to have enhanced vibrational amplitudes, making them invisible in LEED. Middle-size atoms are </a:t>
            </a:r>
            <a:r>
              <a:rPr lang="en-US" altLang="zh-CN" dirty="0" err="1">
                <a:solidFill>
                  <a:srgbClr val="000000"/>
                </a:solidFill>
              </a:rPr>
              <a:t>oxygens</a:t>
            </a:r>
            <a:r>
              <a:rPr lang="en-US" altLang="zh-CN" dirty="0">
                <a:solidFill>
                  <a:srgbClr val="000000"/>
                </a:solidFill>
              </a:rPr>
              <a:t>, with some </a:t>
            </a:r>
            <a:r>
              <a:rPr lang="en-US" altLang="zh-CN" dirty="0" err="1">
                <a:solidFill>
                  <a:srgbClr val="000000"/>
                </a:solidFill>
              </a:rPr>
              <a:t>hydrogens</a:t>
            </a:r>
            <a:r>
              <a:rPr lang="en-US" altLang="zh-CN" dirty="0">
                <a:solidFill>
                  <a:srgbClr val="000000"/>
                </a:solidFill>
              </a:rPr>
              <a:t> included as small atoms with assumed </a:t>
            </a:r>
            <a:r>
              <a:rPr lang="en-US" altLang="zh-CN" dirty="0" err="1">
                <a:solidFill>
                  <a:srgbClr val="000000"/>
                </a:solidFill>
              </a:rPr>
              <a:t>bulklike</a:t>
            </a:r>
            <a:r>
              <a:rPr lang="en-US" altLang="zh-CN" dirty="0">
                <a:solidFill>
                  <a:srgbClr val="000000"/>
                </a:solidFill>
              </a:rPr>
              <a:t> positions and randomness to form H</a:t>
            </a:r>
            <a:r>
              <a:rPr lang="en-US" altLang="zh-CN" baseline="-25000" dirty="0">
                <a:solidFill>
                  <a:srgbClr val="000000"/>
                </a:solidFill>
              </a:rPr>
              <a:t>2</a:t>
            </a:r>
            <a:r>
              <a:rPr lang="en-US" altLang="zh-CN" dirty="0">
                <a:solidFill>
                  <a:srgbClr val="000000"/>
                </a:solidFill>
              </a:rPr>
              <a:t>0 molecules (covalent bonds are drawn medium thick and hydrogen bonds medium thin). Large spheres represent complete H</a:t>
            </a:r>
            <a:r>
              <a:rPr lang="en-US" altLang="zh-CN" baseline="-25000" dirty="0">
                <a:solidFill>
                  <a:srgbClr val="000000"/>
                </a:solidFill>
              </a:rPr>
              <a:t>2</a:t>
            </a:r>
            <a:r>
              <a:rPr lang="en-US" altLang="zh-CN" dirty="0">
                <a:solidFill>
                  <a:srgbClr val="000000"/>
                </a:solidFill>
              </a:rPr>
              <a:t>0 molecules, emphasizing their tetrahedral </a:t>
            </a:r>
            <a:r>
              <a:rPr lang="en-US" altLang="zh-CN" dirty="0" err="1">
                <a:solidFill>
                  <a:srgbClr val="000000"/>
                </a:solidFill>
              </a:rPr>
              <a:t>bulklike</a:t>
            </a:r>
            <a:r>
              <a:rPr lang="en-US" altLang="zh-CN" dirty="0">
                <a:solidFill>
                  <a:srgbClr val="000000"/>
                </a:solidFill>
              </a:rPr>
              <a:t> bonding arrangement.</a:t>
            </a:r>
            <a:br>
              <a:rPr lang="en-US" altLang="zh-CN" dirty="0">
                <a:solidFill>
                  <a:srgbClr val="000000"/>
                </a:solidFill>
              </a:rPr>
            </a:br>
            <a:endParaRPr lang="zh-CN" altLang="en-US" dirty="0"/>
          </a:p>
        </p:txBody>
      </p:sp>
      <p:sp>
        <p:nvSpPr>
          <p:cNvPr id="4" name="矩形 3"/>
          <p:cNvSpPr/>
          <p:nvPr/>
        </p:nvSpPr>
        <p:spPr>
          <a:xfrm>
            <a:off x="0" y="363894"/>
            <a:ext cx="2724539" cy="531845"/>
          </a:xfrm>
          <a:prstGeom prst="rect">
            <a:avLst/>
          </a:prstGeom>
          <a:solidFill>
            <a:srgbClr val="8B0012"/>
          </a:solidFill>
          <a:ln>
            <a:solidFill>
              <a:srgbClr val="8B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0" y="438539"/>
            <a:ext cx="2724539" cy="382555"/>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冰 表 面 的 结 构</a:t>
            </a:r>
          </a:p>
        </p:txBody>
      </p:sp>
    </p:spTree>
    <p:extLst>
      <p:ext uri="{BB962C8B-B14F-4D97-AF65-F5344CB8AC3E}">
        <p14:creationId xmlns:p14="http://schemas.microsoft.com/office/powerpoint/2010/main" val="31797507"/>
      </p:ext>
    </p:extLst>
  </p:cSld>
  <p:clrMapOvr>
    <a:masterClrMapping/>
  </p:clrMapOvr>
  <mc:AlternateContent xmlns:mc="http://schemas.openxmlformats.org/markup-compatibility/2006" xmlns:p14="http://schemas.microsoft.com/office/powerpoint/2010/main">
    <mc:Choice Requires="p14">
      <p:transition spd="slow" p14:dur="2000" advTm="92855"/>
    </mc:Choice>
    <mc:Fallback xmlns="">
      <p:transition spd="slow" advTm="9285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63894"/>
            <a:ext cx="2724539" cy="531845"/>
          </a:xfrm>
          <a:prstGeom prst="rect">
            <a:avLst/>
          </a:prstGeom>
          <a:solidFill>
            <a:srgbClr val="8B0012"/>
          </a:solidFill>
          <a:ln>
            <a:solidFill>
              <a:srgbClr val="8B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 name="文本框 1"/>
              <p:cNvSpPr txBox="1"/>
              <p:nvPr/>
            </p:nvSpPr>
            <p:spPr>
              <a:xfrm>
                <a:off x="5505060" y="846922"/>
                <a:ext cx="5999583" cy="4417107"/>
              </a:xfrm>
              <a:prstGeom prst="rect">
                <a:avLst/>
              </a:prstGeom>
              <a:noFill/>
            </p:spPr>
            <p:txBody>
              <a:bodyPr wrap="square" rtlCol="0">
                <a:spAutoFit/>
              </a:bodyPr>
              <a:lstStyle/>
              <a:p>
                <a:endParaRPr lang="en-US" altLang="zh-CN" dirty="0">
                  <a:latin typeface="微软雅黑" panose="020B0503020204020204" pitchFamily="34" charset="-122"/>
                  <a:ea typeface="微软雅黑" panose="020B0503020204020204" pitchFamily="34" charset="-122"/>
                </a:endParaRPr>
              </a:p>
              <a:p>
                <a:pPr algn="just">
                  <a:lnSpc>
                    <a:spcPct val="150000"/>
                  </a:lnSpc>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𝐶</m:t>
                          </m:r>
                        </m:e>
                        <m:sub>
                          <m:r>
                            <a:rPr lang="en-US" altLang="zh-CN" sz="2400" b="0" i="1" smtClean="0">
                              <a:latin typeface="Cambria Math" panose="02040503050406030204" pitchFamily="18" charset="0"/>
                            </a:rPr>
                            <m:t>𝑂𝐻</m:t>
                          </m:r>
                        </m:sub>
                        <m:sup>
                          <m:r>
                            <a:rPr lang="en-US" altLang="zh-CN" sz="2400" b="0" i="1" smtClean="0">
                              <a:latin typeface="Cambria Math" panose="02040503050406030204" pitchFamily="18" charset="0"/>
                            </a:rPr>
                            <m:t>𝐵</m:t>
                          </m:r>
                        </m:sup>
                      </m:sSubSup>
                      <m:r>
                        <a:rPr lang="en-US" altLang="zh-CN" sz="2400" i="1" smtClean="0">
                          <a:latin typeface="Cambria Math" panose="02040503050406030204" pitchFamily="18" charset="0"/>
                          <a:ea typeface="Cambria Math" panose="02040503050406030204" pitchFamily="18" charset="0"/>
                        </a:rPr>
                        <m:t>=</m:t>
                      </m:r>
                      <m:f>
                        <m:fPr>
                          <m:ctrlPr>
                            <a:rPr lang="en-US" altLang="zh-CN" sz="2400" i="1" smtClean="0">
                              <a:latin typeface="Cambria Math" panose="02040503050406030204" pitchFamily="18" charset="0"/>
                              <a:ea typeface="Cambria Math" panose="02040503050406030204" pitchFamily="18" charset="0"/>
                            </a:rPr>
                          </m:ctrlPr>
                        </m:fPr>
                        <m:num>
                          <m:r>
                            <a:rPr lang="en-US" altLang="zh-CN" sz="2400" b="0" i="1" smtClean="0">
                              <a:latin typeface="Cambria Math" panose="02040503050406030204" pitchFamily="18" charset="0"/>
                              <a:ea typeface="Cambria Math" panose="02040503050406030204" pitchFamily="18" charset="0"/>
                            </a:rPr>
                            <m:t>1</m:t>
                          </m:r>
                        </m:num>
                        <m:den>
                          <m:sSub>
                            <m:sSubPr>
                              <m:ctrlPr>
                                <a:rPr lang="en-US" altLang="zh-CN" sz="240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𝑁</m:t>
                              </m:r>
                            </m:e>
                            <m:sub>
                              <m:r>
                                <a:rPr lang="en-US" altLang="zh-CN" sz="2400" b="0" i="1" smtClean="0">
                                  <a:latin typeface="Cambria Math" panose="02040503050406030204" pitchFamily="18" charset="0"/>
                                  <a:ea typeface="Cambria Math" panose="02040503050406030204" pitchFamily="18" charset="0"/>
                                </a:rPr>
                                <m:t>𝑂𝐻</m:t>
                              </m:r>
                            </m:sub>
                          </m:sSub>
                        </m:den>
                      </m:f>
                      <m:nary>
                        <m:naryPr>
                          <m:chr m:val="∑"/>
                          <m:ctrlPr>
                            <a:rPr lang="en-US" altLang="zh-CN" sz="2400" i="1" smtClean="0">
                              <a:latin typeface="Cambria Math" panose="02040503050406030204" pitchFamily="18" charset="0"/>
                              <a:ea typeface="Cambria Math" panose="02040503050406030204" pitchFamily="18" charset="0"/>
                            </a:rPr>
                          </m:ctrlPr>
                        </m:naryPr>
                        <m:sub>
                          <m:r>
                            <m:rPr>
                              <m:sty m:val="p"/>
                              <m:brk m:alnAt="23"/>
                            </m:rPr>
                            <a:rPr lang="en-US" altLang="zh-CN" sz="2400" i="1">
                              <a:latin typeface="Cambria Math" panose="02040503050406030204" pitchFamily="18" charset="0"/>
                              <a:ea typeface="Cambria Math" panose="02040503050406030204" pitchFamily="18" charset="0"/>
                            </a:rPr>
                            <m:t>i</m:t>
                          </m:r>
                          <m:r>
                            <a:rPr lang="en-US" altLang="zh-CN" sz="2400" i="1" smtClean="0">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1</m:t>
                          </m:r>
                        </m:sub>
                        <m:sup>
                          <m:sSub>
                            <m:sSubPr>
                              <m:ctrlPr>
                                <a:rPr lang="en-US" altLang="zh-CN" sz="240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𝑁</m:t>
                              </m:r>
                            </m:e>
                            <m:sub>
                              <m:r>
                                <a:rPr lang="en-US" altLang="zh-CN" sz="2400" b="0" i="1" smtClean="0">
                                  <a:latin typeface="Cambria Math" panose="02040503050406030204" pitchFamily="18" charset="0"/>
                                  <a:ea typeface="Cambria Math" panose="02040503050406030204" pitchFamily="18" charset="0"/>
                                </a:rPr>
                                <m:t>𝑂𝐻</m:t>
                              </m:r>
                            </m:sub>
                          </m:sSub>
                        </m:sup>
                        <m:e>
                          <m:sSub>
                            <m:sSubPr>
                              <m:ctrlPr>
                                <a:rPr lang="en-US" altLang="zh-CN" sz="2400" i="1" smtClean="0">
                                  <a:latin typeface="Cambria Math" panose="02040503050406030204" pitchFamily="18" charset="0"/>
                                  <a:ea typeface="Cambria Math" panose="02040503050406030204" pitchFamily="18" charset="0"/>
                                </a:rPr>
                              </m:ctrlPr>
                            </m:sSubPr>
                            <m:e>
                              <m:r>
                                <m:rPr>
                                  <m:sty m:val="p"/>
                                </m:rPr>
                                <a:rPr lang="en-US" altLang="zh-CN" sz="2400" i="1">
                                  <a:latin typeface="Cambria Math" panose="02040503050406030204" pitchFamily="18" charset="0"/>
                                  <a:ea typeface="Cambria Math" panose="02040503050406030204" pitchFamily="18" charset="0"/>
                                </a:rPr>
                                <m:t>c</m:t>
                              </m:r>
                            </m:e>
                            <m:sub>
                              <m:r>
                                <m:rPr>
                                  <m:sty m:val="p"/>
                                </m:rPr>
                                <a:rPr lang="en-US" altLang="zh-CN" sz="2400" i="1" smtClean="0">
                                  <a:latin typeface="Cambria Math" panose="02040503050406030204" pitchFamily="18" charset="0"/>
                                  <a:ea typeface="Cambria Math" panose="02040503050406030204" pitchFamily="18" charset="0"/>
                                </a:rPr>
                                <m:t>i</m:t>
                              </m:r>
                            </m:sub>
                          </m:sSub>
                        </m:e>
                      </m:nary>
                    </m:oMath>
                  </m:oMathPara>
                </a14:m>
                <a:endParaRPr lang="en-US" altLang="zh-CN" sz="2400" dirty="0">
                  <a:latin typeface="微软雅黑" panose="020B0503020204020204" pitchFamily="34" charset="-122"/>
                  <a:ea typeface="微软雅黑" panose="020B0503020204020204" pitchFamily="34" charset="-122"/>
                </a:endParaRPr>
              </a:p>
              <a:p>
                <a:pPr>
                  <a:lnSpc>
                    <a:spcPct val="150000"/>
                  </a:lnSpc>
                </a:pPr>
                <a:endParaRPr lang="en-US" altLang="zh-CN" dirty="0">
                  <a:latin typeface="微软雅黑" panose="020B0503020204020204" pitchFamily="34" charset="-122"/>
                  <a:ea typeface="微软雅黑" panose="020B0503020204020204" pitchFamily="34" charset="-122"/>
                </a:endParaRPr>
              </a:p>
              <a:p>
                <a:pPr algn="just">
                  <a:lnSpc>
                    <a:spcPct val="150000"/>
                  </a:lnSpc>
                </a:pPr>
                <a:r>
                  <a:rPr lang="zh-CN" altLang="en-US" dirty="0">
                    <a:latin typeface="微软雅黑" panose="020B0503020204020204" pitchFamily="34" charset="-122"/>
                    <a:ea typeface="微软雅黑" panose="020B0503020204020204" pitchFamily="34" charset="-122"/>
                  </a:rPr>
                  <a:t>其中</a:t>
                </a:r>
                <a14:m>
                  <m:oMath xmlns:m="http://schemas.openxmlformats.org/officeDocument/2006/math">
                    <m:sSub>
                      <m:sSubPr>
                        <m:ctrlPr>
                          <a:rPr lang="en-US" altLang="zh-CN"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𝑁</m:t>
                        </m:r>
                      </m:e>
                      <m:sub>
                        <m:r>
                          <a:rPr lang="en-US" altLang="zh-CN" b="0" i="1" smtClean="0">
                            <a:latin typeface="Cambria Math" panose="02040503050406030204" pitchFamily="18" charset="0"/>
                            <a:ea typeface="Cambria Math" panose="02040503050406030204" pitchFamily="18" charset="0"/>
                          </a:rPr>
                          <m:t>𝑂𝐻</m:t>
                        </m:r>
                      </m:sub>
                    </m:sSub>
                  </m:oMath>
                </a14:m>
                <a:r>
                  <a:rPr lang="zh-CN" altLang="en-US" dirty="0">
                    <a:latin typeface="微软雅黑" panose="020B0503020204020204" pitchFamily="34" charset="-122"/>
                    <a:ea typeface="微软雅黑" panose="020B0503020204020204" pitchFamily="34" charset="-122"/>
                  </a:rPr>
                  <a:t>是冰层上下两个表面上总的</a:t>
                </a:r>
                <a:r>
                  <a:rPr lang="en-US" altLang="zh-CN" dirty="0">
                    <a:latin typeface="微软雅黑" panose="020B0503020204020204" pitchFamily="34" charset="-122"/>
                    <a:ea typeface="微软雅黑" panose="020B0503020204020204" pitchFamily="34" charset="-122"/>
                  </a:rPr>
                  <a:t>OH</a:t>
                </a:r>
                <a:r>
                  <a:rPr lang="zh-CN" altLang="en-US" dirty="0">
                    <a:latin typeface="微软雅黑" panose="020B0503020204020204" pitchFamily="34" charset="-122"/>
                    <a:ea typeface="微软雅黑" panose="020B0503020204020204" pitchFamily="34" charset="-122"/>
                  </a:rPr>
                  <a:t>悬挂键数目</a:t>
                </a:r>
                <a:r>
                  <a:rPr lang="en-US" altLang="zh-CN" dirty="0">
                    <a:latin typeface="微软雅黑" panose="020B0503020204020204" pitchFamily="34" charset="-122"/>
                    <a:ea typeface="微软雅黑" panose="020B0503020204020204" pitchFamily="34" charset="-122"/>
                  </a:rPr>
                  <a:t>, </a:t>
                </a:r>
                <a14:m>
                  <m:oMath xmlns:m="http://schemas.openxmlformats.org/officeDocument/2006/math">
                    <m:sSub>
                      <m:sSubPr>
                        <m:ctrlPr>
                          <a:rPr lang="en-US" altLang="zh-CN" i="1" smtClean="0">
                            <a:latin typeface="Cambria Math" panose="02040503050406030204" pitchFamily="18" charset="0"/>
                            <a:ea typeface="Cambria Math" panose="02040503050406030204" pitchFamily="18" charset="0"/>
                          </a:rPr>
                        </m:ctrlPr>
                      </m:sSubPr>
                      <m:e>
                        <m:r>
                          <m:rPr>
                            <m:sty m:val="p"/>
                          </m:rPr>
                          <a:rPr lang="en-US" altLang="zh-CN" i="1">
                            <a:latin typeface="Cambria Math" panose="02040503050406030204" pitchFamily="18" charset="0"/>
                            <a:ea typeface="Cambria Math" panose="02040503050406030204" pitchFamily="18" charset="0"/>
                          </a:rPr>
                          <m:t>c</m:t>
                        </m:r>
                      </m:e>
                      <m:sub>
                        <m:r>
                          <m:rPr>
                            <m:sty m:val="p"/>
                          </m:rPr>
                          <a:rPr lang="en-US" altLang="zh-CN" i="1" smtClean="0">
                            <a:latin typeface="Cambria Math" panose="02040503050406030204" pitchFamily="18" charset="0"/>
                            <a:ea typeface="Cambria Math" panose="02040503050406030204" pitchFamily="18" charset="0"/>
                          </a:rPr>
                          <m:t>i</m:t>
                        </m:r>
                      </m:sub>
                    </m:sSub>
                  </m:oMath>
                </a14:m>
                <a:r>
                  <a:rPr lang="zh-CN" altLang="en-US" dirty="0">
                    <a:latin typeface="微软雅黑" panose="020B0503020204020204" pitchFamily="34" charset="-122"/>
                    <a:ea typeface="微软雅黑" panose="020B0503020204020204" pitchFamily="34" charset="-122"/>
                  </a:rPr>
                  <a:t>是第 </a:t>
                </a:r>
                <a:r>
                  <a:rPr lang="en-US" altLang="zh-CN" dirty="0" err="1">
                    <a:latin typeface="微软雅黑" panose="020B0503020204020204" pitchFamily="34" charset="-122"/>
                    <a:ea typeface="微软雅黑" panose="020B0503020204020204" pitchFamily="34" charset="-122"/>
                  </a:rPr>
                  <a:t>i</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个</a:t>
                </a:r>
                <a:r>
                  <a:rPr lang="en-US" altLang="zh-CN" dirty="0">
                    <a:latin typeface="微软雅黑" panose="020B0503020204020204" pitchFamily="34" charset="-122"/>
                    <a:ea typeface="微软雅黑" panose="020B0503020204020204" pitchFamily="34" charset="-122"/>
                  </a:rPr>
                  <a:t>OH</a:t>
                </a:r>
                <a:r>
                  <a:rPr lang="zh-CN" altLang="en-US" dirty="0">
                    <a:latin typeface="微软雅黑" panose="020B0503020204020204" pitchFamily="34" charset="-122"/>
                    <a:ea typeface="微软雅黑" panose="020B0503020204020204" pitchFamily="34" charset="-122"/>
                  </a:rPr>
                  <a:t>悬挂键周围最近邻的</a:t>
                </a:r>
                <a:r>
                  <a:rPr lang="en-US" altLang="zh-CN" dirty="0">
                    <a:latin typeface="微软雅黑" panose="020B0503020204020204" pitchFamily="34" charset="-122"/>
                    <a:ea typeface="微软雅黑" panose="020B0503020204020204" pitchFamily="34" charset="-122"/>
                  </a:rPr>
                  <a:t>OH</a:t>
                </a:r>
                <a:r>
                  <a:rPr lang="zh-CN" altLang="en-US" dirty="0">
                    <a:latin typeface="微软雅黑" panose="020B0503020204020204" pitchFamily="34" charset="-122"/>
                    <a:ea typeface="微软雅黑" panose="020B0503020204020204" pitchFamily="34" charset="-122"/>
                  </a:rPr>
                  <a:t>悬挂键数目。序参量描述了冰表面悬挂</a:t>
                </a:r>
                <a:r>
                  <a:rPr lang="en-US" altLang="zh-CN" dirty="0">
                    <a:latin typeface="微软雅黑" panose="020B0503020204020204" pitchFamily="34" charset="-122"/>
                    <a:ea typeface="微软雅黑" panose="020B0503020204020204" pitchFamily="34" charset="-122"/>
                  </a:rPr>
                  <a:t>OH</a:t>
                </a:r>
                <a:r>
                  <a:rPr lang="zh-CN" altLang="en-US" dirty="0">
                    <a:latin typeface="微软雅黑" panose="020B0503020204020204" pitchFamily="34" charset="-122"/>
                    <a:ea typeface="微软雅黑" panose="020B0503020204020204" pitchFamily="34" charset="-122"/>
                  </a:rPr>
                  <a:t>键之间的平均距离，序参量越大，悬挂</a:t>
                </a:r>
                <a:r>
                  <a:rPr lang="en-US" altLang="zh-CN" dirty="0">
                    <a:latin typeface="微软雅黑" panose="020B0503020204020204" pitchFamily="34" charset="-122"/>
                    <a:ea typeface="微软雅黑" panose="020B0503020204020204" pitchFamily="34" charset="-122"/>
                  </a:rPr>
                  <a:t>OH</a:t>
                </a:r>
                <a:r>
                  <a:rPr lang="zh-CN" altLang="en-US" dirty="0">
                    <a:latin typeface="微软雅黑" panose="020B0503020204020204" pitchFamily="34" charset="-122"/>
                    <a:ea typeface="微软雅黑" panose="020B0503020204020204" pitchFamily="34" charset="-122"/>
                  </a:rPr>
                  <a:t>键分布越不均匀。当悬挂</a:t>
                </a:r>
                <a:r>
                  <a:rPr lang="en-US" altLang="zh-CN" dirty="0">
                    <a:latin typeface="微软雅黑" panose="020B0503020204020204" pitchFamily="34" charset="-122"/>
                    <a:ea typeface="微软雅黑" panose="020B0503020204020204" pitchFamily="34" charset="-122"/>
                  </a:rPr>
                  <a:t>OH</a:t>
                </a:r>
                <a:r>
                  <a:rPr lang="zh-CN" altLang="en-US" dirty="0">
                    <a:latin typeface="微软雅黑" panose="020B0503020204020204" pitchFamily="34" charset="-122"/>
                    <a:ea typeface="微软雅黑" panose="020B0503020204020204" pitchFamily="34" charset="-122"/>
                  </a:rPr>
                  <a:t>键在冰表面呈现条状间隔的有序分布时能量是最低的。</a:t>
                </a:r>
              </a:p>
            </p:txBody>
          </p:sp>
        </mc:Choice>
        <mc:Fallback xmlns="">
          <p:sp>
            <p:nvSpPr>
              <p:cNvPr id="2" name="文本框 1"/>
              <p:cNvSpPr txBox="1">
                <a:spLocks noRot="1" noChangeAspect="1" noMove="1" noResize="1" noEditPoints="1" noAdjustHandles="1" noChangeArrowheads="1" noChangeShapeType="1" noTextEdit="1"/>
              </p:cNvSpPr>
              <p:nvPr/>
            </p:nvSpPr>
            <p:spPr>
              <a:xfrm>
                <a:off x="5505060" y="846922"/>
                <a:ext cx="5999583" cy="4417107"/>
              </a:xfrm>
              <a:prstGeom prst="rect">
                <a:avLst/>
              </a:prstGeom>
              <a:blipFill>
                <a:blip r:embed="rId3"/>
                <a:stretch>
                  <a:fillRect l="-813" r="-915" b="-138"/>
                </a:stretch>
              </a:blipFill>
            </p:spPr>
            <p:txBody>
              <a:bodyPr/>
              <a:lstStyle/>
              <a:p>
                <a:r>
                  <a:rPr lang="zh-CN" altLang="en-US">
                    <a:noFill/>
                  </a:rPr>
                  <a:t> </a:t>
                </a:r>
              </a:p>
            </p:txBody>
          </p:sp>
        </mc:Fallback>
      </mc:AlternateContent>
      <p:pic>
        <p:nvPicPr>
          <p:cNvPr id="3" name="图片 2"/>
          <p:cNvPicPr>
            <a:picLocks noChangeAspect="1"/>
          </p:cNvPicPr>
          <p:nvPr/>
        </p:nvPicPr>
        <p:blipFill>
          <a:blip r:embed="rId4"/>
          <a:stretch>
            <a:fillRect/>
          </a:stretch>
        </p:blipFill>
        <p:spPr>
          <a:xfrm>
            <a:off x="539319" y="1353258"/>
            <a:ext cx="1866165" cy="1786511"/>
          </a:xfrm>
          <a:prstGeom prst="rect">
            <a:avLst/>
          </a:prstGeom>
        </p:spPr>
      </p:pic>
      <p:sp>
        <p:nvSpPr>
          <p:cNvPr id="4" name="文本框 3"/>
          <p:cNvSpPr txBox="1"/>
          <p:nvPr/>
        </p:nvSpPr>
        <p:spPr>
          <a:xfrm>
            <a:off x="5505060" y="1109012"/>
            <a:ext cx="6400800" cy="646331"/>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冰表面序参量</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描述冰表面悬挂</a:t>
            </a:r>
            <a:r>
              <a:rPr lang="en-US" altLang="zh-CN" dirty="0">
                <a:latin typeface="微软雅黑" panose="020B0503020204020204" pitchFamily="34" charset="-122"/>
                <a:ea typeface="微软雅黑" panose="020B0503020204020204" pitchFamily="34" charset="-122"/>
              </a:rPr>
              <a:t>OH</a:t>
            </a:r>
            <a:r>
              <a:rPr lang="zh-CN" altLang="en-US" dirty="0">
                <a:latin typeface="微软雅黑" panose="020B0503020204020204" pitchFamily="34" charset="-122"/>
                <a:ea typeface="微软雅黑" panose="020B0503020204020204" pitchFamily="34" charset="-122"/>
              </a:rPr>
              <a:t>键的有序分布</a:t>
            </a:r>
            <a:endParaRPr lang="en-US" altLang="zh-CN"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5"/>
          <a:stretch>
            <a:fillRect/>
          </a:stretch>
        </p:blipFill>
        <p:spPr>
          <a:xfrm>
            <a:off x="2405484" y="1357533"/>
            <a:ext cx="1805085" cy="1782236"/>
          </a:xfrm>
          <a:prstGeom prst="rect">
            <a:avLst/>
          </a:prstGeom>
        </p:spPr>
      </p:pic>
      <p:sp>
        <p:nvSpPr>
          <p:cNvPr id="10" name="文本框 9"/>
          <p:cNvSpPr txBox="1"/>
          <p:nvPr/>
        </p:nvSpPr>
        <p:spPr>
          <a:xfrm>
            <a:off x="478191" y="5650859"/>
            <a:ext cx="4054151" cy="830997"/>
          </a:xfrm>
          <a:prstGeom prst="rect">
            <a:avLst/>
          </a:prstGeom>
          <a:noFill/>
        </p:spPr>
        <p:txBody>
          <a:bodyPr wrap="square" rtlCol="0">
            <a:spAutoFit/>
          </a:bodyPr>
          <a:lstStyle/>
          <a:p>
            <a:pPr algn="just"/>
            <a:r>
              <a:rPr lang="en-US" altLang="zh-CN" sz="1600" dirty="0">
                <a:latin typeface="微软雅黑" panose="020B0503020204020204" pitchFamily="34" charset="-122"/>
                <a:ea typeface="微软雅黑" panose="020B0503020204020204" pitchFamily="34" charset="-122"/>
              </a:rPr>
              <a:t>(a)</a:t>
            </a:r>
            <a:r>
              <a:rPr lang="zh-CN" altLang="en-US" sz="1600" dirty="0">
                <a:latin typeface="微软雅黑" panose="020B0503020204020204" pitchFamily="34" charset="-122"/>
                <a:ea typeface="微软雅黑" panose="020B0503020204020204" pitchFamily="34" charset="-122"/>
              </a:rPr>
              <a:t>氢原子排布有序的冰表面，序参量最低为</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(b)</a:t>
            </a:r>
            <a:r>
              <a:rPr lang="zh-CN" altLang="en-US" sz="1600" dirty="0">
                <a:latin typeface="微软雅黑" panose="020B0503020204020204" pitchFamily="34" charset="-122"/>
                <a:ea typeface="微软雅黑" panose="020B0503020204020204" pitchFamily="34" charset="-122"/>
              </a:rPr>
              <a:t>氢原子分布无序的冰表面；</a:t>
            </a:r>
            <a:r>
              <a:rPr lang="en-US" altLang="zh-CN" sz="1600" dirty="0">
                <a:latin typeface="微软雅黑" panose="020B0503020204020204" pitchFamily="34" charset="-122"/>
                <a:ea typeface="微软雅黑" panose="020B0503020204020204" pitchFamily="34" charset="-122"/>
              </a:rPr>
              <a:t>(c)</a:t>
            </a:r>
            <a:r>
              <a:rPr lang="zh-CN" altLang="en-US" sz="1600" dirty="0">
                <a:latin typeface="微软雅黑" panose="020B0503020204020204" pitchFamily="34" charset="-122"/>
                <a:ea typeface="微软雅黑" panose="020B0503020204020204" pitchFamily="34" charset="-122"/>
              </a:rPr>
              <a:t>冰表面序参量与表面能的关系。</a:t>
            </a:r>
          </a:p>
        </p:txBody>
      </p:sp>
      <p:sp>
        <p:nvSpPr>
          <p:cNvPr id="11" name="文本框 10"/>
          <p:cNvSpPr txBox="1"/>
          <p:nvPr/>
        </p:nvSpPr>
        <p:spPr>
          <a:xfrm>
            <a:off x="417157" y="1062846"/>
            <a:ext cx="438539" cy="369332"/>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(a)</a:t>
            </a:r>
            <a:endParaRPr lang="zh-CN" altLang="en-US"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2285999" y="1062846"/>
            <a:ext cx="438539" cy="369332"/>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(b)</a:t>
            </a:r>
            <a:endParaRPr lang="zh-CN" altLang="en-US"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5462736" y="5650859"/>
            <a:ext cx="6485447" cy="1169551"/>
          </a:xfrm>
          <a:prstGeom prst="rect">
            <a:avLst/>
          </a:prstGeom>
          <a:noFill/>
        </p:spPr>
        <p:txBody>
          <a:bodyPr wrap="square" rtlCol="0">
            <a:spAutoFit/>
          </a:bodyPr>
          <a:lstStyle/>
          <a:p>
            <a:pPr algn="just"/>
            <a:r>
              <a:rPr lang="en-US" altLang="zh-CN" sz="1400" dirty="0">
                <a:latin typeface="微软雅黑" panose="020B0503020204020204" pitchFamily="34" charset="-122"/>
                <a:ea typeface="微软雅黑" panose="020B0503020204020204" pitchFamily="34" charset="-122"/>
              </a:rPr>
              <a:t>Sun, Z. R.; Pan, D.; Xu, L. M.; Wang, E. G., Role of proton ordering in adsorption preference of polar molecule on ice surface. Proceedings of the National Academy of Sciences of the United States of America </a:t>
            </a:r>
            <a:r>
              <a:rPr lang="en-US" altLang="zh-CN" sz="1400" b="1" dirty="0">
                <a:latin typeface="微软雅黑" panose="020B0503020204020204" pitchFamily="34" charset="-122"/>
                <a:ea typeface="微软雅黑" panose="020B0503020204020204" pitchFamily="34" charset="-122"/>
              </a:rPr>
              <a:t>2012,</a:t>
            </a:r>
            <a:r>
              <a:rPr lang="en-US" altLang="zh-CN" sz="1400" dirty="0">
                <a:latin typeface="微软雅黑" panose="020B0503020204020204" pitchFamily="34" charset="-122"/>
                <a:ea typeface="微软雅黑" panose="020B0503020204020204" pitchFamily="34" charset="-122"/>
              </a:rPr>
              <a:t> </a:t>
            </a:r>
            <a:r>
              <a:rPr lang="en-US" altLang="zh-CN" sz="1400" i="1" dirty="0">
                <a:latin typeface="微软雅黑" panose="020B0503020204020204" pitchFamily="34" charset="-122"/>
                <a:ea typeface="微软雅黑" panose="020B0503020204020204" pitchFamily="34" charset="-122"/>
              </a:rPr>
              <a:t>109</a:t>
            </a:r>
            <a:r>
              <a:rPr lang="en-US" altLang="zh-CN" sz="1400" dirty="0">
                <a:latin typeface="微软雅黑" panose="020B0503020204020204" pitchFamily="34" charset="-122"/>
                <a:ea typeface="微软雅黑" panose="020B0503020204020204" pitchFamily="34" charset="-122"/>
              </a:rPr>
              <a:t> (33), 13177-13181.</a:t>
            </a:r>
          </a:p>
          <a:p>
            <a:pPr algn="just"/>
            <a:endParaRPr lang="zh-CN" altLang="en-US" sz="1400" i="1" dirty="0">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6"/>
          <a:stretch>
            <a:fillRect/>
          </a:stretch>
        </p:blipFill>
        <p:spPr>
          <a:xfrm>
            <a:off x="407783" y="3103960"/>
            <a:ext cx="4194969" cy="2484171"/>
          </a:xfrm>
          <a:prstGeom prst="rect">
            <a:avLst/>
          </a:prstGeom>
        </p:spPr>
      </p:pic>
      <p:sp>
        <p:nvSpPr>
          <p:cNvPr id="17" name="文本框 16"/>
          <p:cNvSpPr txBox="1"/>
          <p:nvPr/>
        </p:nvSpPr>
        <p:spPr>
          <a:xfrm>
            <a:off x="380999" y="3055476"/>
            <a:ext cx="438539" cy="369332"/>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(c)</a:t>
            </a:r>
            <a:endParaRPr lang="zh-CN" altLang="en-US"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0" y="438539"/>
            <a:ext cx="2724539" cy="382555"/>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冰 表 面 的 结 构</a:t>
            </a:r>
          </a:p>
        </p:txBody>
      </p:sp>
    </p:spTree>
    <p:extLst>
      <p:ext uri="{BB962C8B-B14F-4D97-AF65-F5344CB8AC3E}">
        <p14:creationId xmlns:p14="http://schemas.microsoft.com/office/powerpoint/2010/main" val="104698534"/>
      </p:ext>
    </p:extLst>
  </p:cSld>
  <p:clrMapOvr>
    <a:masterClrMapping/>
  </p:clrMapOvr>
  <mc:AlternateContent xmlns:mc="http://schemas.openxmlformats.org/markup-compatibility/2006" xmlns:p14="http://schemas.microsoft.com/office/powerpoint/2010/main">
    <mc:Choice Requires="p14">
      <p:transition spd="slow" p14:dur="2000" advTm="84977"/>
    </mc:Choice>
    <mc:Fallback xmlns="">
      <p:transition spd="slow" advTm="8497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63894"/>
            <a:ext cx="2724539" cy="531845"/>
          </a:xfrm>
          <a:prstGeom prst="rect">
            <a:avLst/>
          </a:prstGeom>
          <a:solidFill>
            <a:srgbClr val="8B0012"/>
          </a:solidFill>
          <a:ln>
            <a:solidFill>
              <a:srgbClr val="8B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0" y="438539"/>
            <a:ext cx="2724539"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冰表面的相关物性</a:t>
            </a:r>
          </a:p>
        </p:txBody>
      </p:sp>
      <p:pic>
        <p:nvPicPr>
          <p:cNvPr id="7" name="图片 6"/>
          <p:cNvPicPr>
            <a:picLocks noChangeAspect="1"/>
          </p:cNvPicPr>
          <p:nvPr/>
        </p:nvPicPr>
        <p:blipFill>
          <a:blip r:embed="rId3"/>
          <a:stretch>
            <a:fillRect/>
          </a:stretch>
        </p:blipFill>
        <p:spPr>
          <a:xfrm>
            <a:off x="560906" y="2073631"/>
            <a:ext cx="5229225" cy="2524125"/>
          </a:xfrm>
          <a:prstGeom prst="rect">
            <a:avLst/>
          </a:prstGeom>
        </p:spPr>
      </p:pic>
      <p:sp>
        <p:nvSpPr>
          <p:cNvPr id="11" name="文本框 10"/>
          <p:cNvSpPr txBox="1"/>
          <p:nvPr/>
        </p:nvSpPr>
        <p:spPr>
          <a:xfrm>
            <a:off x="6680717" y="2073631"/>
            <a:ext cx="4851919" cy="2951898"/>
          </a:xfrm>
          <a:prstGeom prst="rect">
            <a:avLst/>
          </a:prstGeom>
          <a:noFill/>
        </p:spPr>
        <p:txBody>
          <a:bodyPr wrap="square" rtlCol="0">
            <a:spAutoFit/>
          </a:bodyPr>
          <a:lstStyle/>
          <a:p>
            <a:pPr algn="just">
              <a:lnSpc>
                <a:spcPct val="150000"/>
              </a:lnSpc>
            </a:pPr>
            <a:r>
              <a:rPr lang="zh-CN" altLang="en-US" dirty="0">
                <a:latin typeface="微软雅黑" panose="020B0503020204020204" pitchFamily="34" charset="-122"/>
                <a:ea typeface="微软雅黑" panose="020B0503020204020204" pitchFamily="34" charset="-122"/>
              </a:rPr>
              <a:t>表面能的计算证实</a:t>
            </a:r>
            <a:r>
              <a:rPr lang="en-US" altLang="zh-CN" dirty="0">
                <a:latin typeface="微软雅黑" panose="020B0503020204020204" pitchFamily="34" charset="-122"/>
                <a:ea typeface="微软雅黑" panose="020B0503020204020204" pitchFamily="34" charset="-122"/>
              </a:rPr>
              <a:t>0K</a:t>
            </a:r>
            <a:r>
              <a:rPr lang="zh-CN" altLang="en-US" dirty="0">
                <a:latin typeface="微软雅黑" panose="020B0503020204020204" pitchFamily="34" charset="-122"/>
                <a:ea typeface="微软雅黑" panose="020B0503020204020204" pitchFamily="34" charset="-122"/>
              </a:rPr>
              <a:t>下序参量为</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的悬挂</a:t>
            </a:r>
            <a:r>
              <a:rPr lang="en-US" altLang="zh-CN" dirty="0">
                <a:latin typeface="微软雅黑" panose="020B0503020204020204" pitchFamily="34" charset="-122"/>
                <a:ea typeface="微软雅黑" panose="020B0503020204020204" pitchFamily="34" charset="-122"/>
              </a:rPr>
              <a:t>OH</a:t>
            </a:r>
            <a:r>
              <a:rPr lang="zh-CN" altLang="en-US" dirty="0">
                <a:latin typeface="微软雅黑" panose="020B0503020204020204" pitchFamily="34" charset="-122"/>
                <a:ea typeface="微软雅黑" panose="020B0503020204020204" pitchFamily="34" charset="-122"/>
              </a:rPr>
              <a:t>键有序排布的冰表面是最稳定的。实际有序性会受热力学涨落影响</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表面悬挂</a:t>
            </a:r>
            <a:r>
              <a:rPr lang="en-US" altLang="zh-CN" dirty="0">
                <a:latin typeface="微软雅黑" panose="020B0503020204020204" pitchFamily="34" charset="-122"/>
                <a:ea typeface="微软雅黑" panose="020B0503020204020204" pitchFamily="34" charset="-122"/>
              </a:rPr>
              <a:t>OH</a:t>
            </a:r>
            <a:r>
              <a:rPr lang="zh-CN" altLang="en-US" dirty="0">
                <a:latin typeface="微软雅黑" panose="020B0503020204020204" pitchFamily="34" charset="-122"/>
                <a:ea typeface="微软雅黑" panose="020B0503020204020204" pitchFamily="34" charset="-122"/>
              </a:rPr>
              <a:t>键可能发生从有序到无序的相变</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序参量增加。在冰表面融点以下，冰</a:t>
            </a:r>
            <a:r>
              <a:rPr lang="en-US" altLang="zh-CN" dirty="0" err="1">
                <a:latin typeface="微软雅黑" panose="020B0503020204020204" pitchFamily="34" charset="-122"/>
                <a:ea typeface="微软雅黑" panose="020B0503020204020204" pitchFamily="34" charset="-122"/>
              </a:rPr>
              <a:t>Ih</a:t>
            </a:r>
            <a:r>
              <a:rPr lang="en-US" altLang="zh-CN" dirty="0">
                <a:latin typeface="微软雅黑" panose="020B0503020204020204" pitchFamily="34" charset="-122"/>
                <a:ea typeface="微软雅黑" panose="020B0503020204020204" pitchFamily="34" charset="-122"/>
              </a:rPr>
              <a:t>(0001)</a:t>
            </a:r>
            <a:r>
              <a:rPr lang="zh-CN" altLang="en-US" dirty="0">
                <a:latin typeface="微软雅黑" panose="020B0503020204020204" pitchFamily="34" charset="-122"/>
                <a:ea typeface="微软雅黑" panose="020B0503020204020204" pitchFamily="34" charset="-122"/>
              </a:rPr>
              <a:t>面的结构稳定，序参量接近</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，在冰</a:t>
            </a:r>
            <a:r>
              <a:rPr lang="en-US" altLang="zh-CN" dirty="0" err="1">
                <a:latin typeface="微软雅黑" panose="020B0503020204020204" pitchFamily="34" charset="-122"/>
                <a:ea typeface="微软雅黑" panose="020B0503020204020204" pitchFamily="34" charset="-122"/>
              </a:rPr>
              <a:t>Ih</a:t>
            </a:r>
            <a:r>
              <a:rPr lang="zh-CN" altLang="en-US" dirty="0">
                <a:latin typeface="微软雅黑" panose="020B0503020204020204" pitchFamily="34" charset="-122"/>
                <a:ea typeface="微软雅黑" panose="020B0503020204020204" pitchFamily="34" charset="-122"/>
              </a:rPr>
              <a:t>表面融化之前没有发生悬挂</a:t>
            </a:r>
            <a:r>
              <a:rPr lang="en-US" altLang="zh-CN" dirty="0">
                <a:latin typeface="微软雅黑" panose="020B0503020204020204" pitchFamily="34" charset="-122"/>
                <a:ea typeface="微软雅黑" panose="020B0503020204020204" pitchFamily="34" charset="-122"/>
              </a:rPr>
              <a:t>OH </a:t>
            </a:r>
            <a:r>
              <a:rPr lang="zh-CN" altLang="en-US" dirty="0">
                <a:latin typeface="微软雅黑" panose="020B0503020204020204" pitchFamily="34" charset="-122"/>
                <a:ea typeface="微软雅黑" panose="020B0503020204020204" pitchFamily="34" charset="-122"/>
              </a:rPr>
              <a:t>键排布从有序到无序的相变。</a:t>
            </a:r>
          </a:p>
        </p:txBody>
      </p:sp>
      <p:sp>
        <p:nvSpPr>
          <p:cNvPr id="2" name="文本框 1"/>
          <p:cNvSpPr txBox="1"/>
          <p:nvPr/>
        </p:nvSpPr>
        <p:spPr>
          <a:xfrm>
            <a:off x="1238639" y="5775648"/>
            <a:ext cx="12020161" cy="52322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孙兆茹</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潘鼎</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徐莉梅</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王恩哥</a:t>
            </a: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冰表面结构及其物理特性的新探索</a:t>
            </a:r>
            <a:r>
              <a:rPr lang="en-US" altLang="zh-CN" sz="1400" dirty="0">
                <a:latin typeface="微软雅黑" panose="020B0503020204020204" pitchFamily="34" charset="-122"/>
                <a:ea typeface="微软雅黑" panose="020B0503020204020204" pitchFamily="34" charset="-122"/>
              </a:rPr>
              <a:t>[J]. </a:t>
            </a:r>
            <a:r>
              <a:rPr lang="zh-CN" altLang="en-US" sz="1400" dirty="0">
                <a:latin typeface="微软雅黑" panose="020B0503020204020204" pitchFamily="34" charset="-122"/>
                <a:ea typeface="微软雅黑" panose="020B0503020204020204" pitchFamily="34" charset="-122"/>
              </a:rPr>
              <a:t>中国科学</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物理学 力学 天文学</a:t>
            </a:r>
            <a:r>
              <a:rPr lang="en-US" altLang="zh-CN" sz="1400" dirty="0">
                <a:latin typeface="微软雅黑" panose="020B0503020204020204" pitchFamily="34" charset="-122"/>
                <a:ea typeface="微软雅黑" panose="020B0503020204020204" pitchFamily="34" charset="-122"/>
              </a:rPr>
              <a:t>,2013,10:1144-1150.</a:t>
            </a:r>
          </a:p>
          <a:p>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62700972"/>
      </p:ext>
    </p:extLst>
  </p:cSld>
  <p:clrMapOvr>
    <a:masterClrMapping/>
  </p:clrMapOvr>
  <mc:AlternateContent xmlns:mc="http://schemas.openxmlformats.org/markup-compatibility/2006" xmlns:p14="http://schemas.microsoft.com/office/powerpoint/2010/main">
    <mc:Choice Requires="p14">
      <p:transition spd="slow" p14:dur="2000" advTm="56713"/>
    </mc:Choice>
    <mc:Fallback xmlns="">
      <p:transition spd="slow" advTm="56713"/>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TotalTime>
  <Words>1874</Words>
  <Application>Microsoft Office PowerPoint</Application>
  <PresentationFormat>宽屏</PresentationFormat>
  <Paragraphs>105</Paragraphs>
  <Slides>25</Slides>
  <Notes>20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等线</vt:lpstr>
      <vt:lpstr>等线 Light</vt:lpstr>
      <vt:lpstr>微软雅黑</vt:lpstr>
      <vt:lpstr>Arial</vt:lpstr>
      <vt:lpstr>Cambria Math</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谢春宇</dc:creator>
  <cp:lastModifiedBy>谢春宇</cp:lastModifiedBy>
  <cp:revision>107</cp:revision>
  <dcterms:created xsi:type="dcterms:W3CDTF">2016-11-11T02:28:40Z</dcterms:created>
  <dcterms:modified xsi:type="dcterms:W3CDTF">2016-11-15T08:54:11Z</dcterms:modified>
</cp:coreProperties>
</file>